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395" r:id="rId2"/>
    <p:sldId id="501" r:id="rId3"/>
    <p:sldId id="264" r:id="rId4"/>
    <p:sldId id="473" r:id="rId5"/>
    <p:sldId id="509" r:id="rId6"/>
    <p:sldId id="488" r:id="rId7"/>
    <p:sldId id="1697" r:id="rId8"/>
    <p:sldId id="496" r:id="rId9"/>
    <p:sldId id="463" r:id="rId10"/>
    <p:sldId id="517" r:id="rId11"/>
    <p:sldId id="1700" r:id="rId12"/>
    <p:sldId id="1669" r:id="rId13"/>
    <p:sldId id="475"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91" autoAdjust="0"/>
  </p:normalViewPr>
  <p:slideViewPr>
    <p:cSldViewPr snapToGrid="0">
      <p:cViewPr varScale="1">
        <p:scale>
          <a:sx n="61" d="100"/>
          <a:sy n="61" d="100"/>
        </p:scale>
        <p:origin x="138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8FC87-FD10-4448-B80F-4AE746994CF1}" type="datetimeFigureOut">
              <a:rPr lang="zh-CN" altLang="en-US" smtClean="0"/>
              <a:t>2022/10/14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323C92-FC20-4D9D-8FDC-4084A6DBA884}" type="slidenum">
              <a:rPr lang="zh-CN" altLang="en-US" smtClean="0"/>
              <a:t>‹#›</a:t>
            </a:fld>
            <a:endParaRPr lang="zh-CN" altLang="en-US"/>
          </a:p>
        </p:txBody>
      </p:sp>
    </p:spTree>
    <p:extLst>
      <p:ext uri="{BB962C8B-B14F-4D97-AF65-F5344CB8AC3E}">
        <p14:creationId xmlns:p14="http://schemas.microsoft.com/office/powerpoint/2010/main" val="2075291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ncbi.nlm.nih.gov/pubmed/?term=Tesli%20M%5bAuthor%5d&amp;cauthor=true&amp;cauthor_uid=26941264"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ncbi.nlm.nih.gov/pubmed/2694126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892E97D1-7A7C-49FF-929F-7A31393F5538}"/>
              </a:ext>
            </a:extLst>
          </p:cNvPr>
          <p:cNvSpPr>
            <a:spLocks noGrp="1" noRot="1" noChangeAspect="1" noTextEdit="1"/>
          </p:cNvSpPr>
          <p:nvPr>
            <p:ph type="sldImg"/>
          </p:nvPr>
        </p:nvSpPr>
        <p:spPr>
          <a:ln/>
        </p:spPr>
      </p:sp>
      <p:sp>
        <p:nvSpPr>
          <p:cNvPr id="26627" name="备注占位符 2">
            <a:extLst>
              <a:ext uri="{FF2B5EF4-FFF2-40B4-BE49-F238E27FC236}">
                <a16:creationId xmlns:a16="http://schemas.microsoft.com/office/drawing/2014/main" id="{F39E1B7A-90D6-4662-A812-D306F4992C5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26628" name="灯片编号占位符 3">
            <a:extLst>
              <a:ext uri="{FF2B5EF4-FFF2-40B4-BE49-F238E27FC236}">
                <a16:creationId xmlns:a16="http://schemas.microsoft.com/office/drawing/2014/main" id="{23D5E992-A9D6-46AD-9ACF-51D6C4F06CC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703359-6B76-4735-851D-0275A014BE27}" type="slidenum">
              <a:rPr lang="en-US" altLang="zh-CN" smtClean="0"/>
              <a:pPr/>
              <a:t>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47DA1855-F71F-442B-A56F-48FEDFBCAD58}"/>
              </a:ext>
            </a:extLst>
          </p:cNvPr>
          <p:cNvSpPr>
            <a:spLocks noGrp="1" noRot="1" noChangeAspect="1" noTextEdit="1"/>
          </p:cNvSpPr>
          <p:nvPr>
            <p:ph type="sldImg"/>
          </p:nvPr>
        </p:nvSpPr>
        <p:spPr>
          <a:ln/>
        </p:spPr>
      </p:sp>
      <p:sp>
        <p:nvSpPr>
          <p:cNvPr id="50179" name="备注占位符 2">
            <a:extLst>
              <a:ext uri="{FF2B5EF4-FFF2-40B4-BE49-F238E27FC236}">
                <a16:creationId xmlns:a16="http://schemas.microsoft.com/office/drawing/2014/main" id="{6569CD8E-DC7B-44C5-9686-05122D228B9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50180" name="灯片编号占位符 3">
            <a:extLst>
              <a:ext uri="{FF2B5EF4-FFF2-40B4-BE49-F238E27FC236}">
                <a16:creationId xmlns:a16="http://schemas.microsoft.com/office/drawing/2014/main" id="{DF4E2DE2-9E50-47DC-A4CD-A961DB8247F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C31DF87-8FD0-4FFD-AB4D-6833111A6CC1}" type="slidenum">
              <a:rPr lang="en-US" altLang="zh-CN" smtClean="0"/>
              <a:pPr/>
              <a:t>4</a:t>
            </a:fld>
            <a:endParaRPr lang="en-US" altLang="zh-CN"/>
          </a:p>
        </p:txBody>
      </p:sp>
    </p:spTree>
    <p:extLst>
      <p:ext uri="{BB962C8B-B14F-4D97-AF65-F5344CB8AC3E}">
        <p14:creationId xmlns:p14="http://schemas.microsoft.com/office/powerpoint/2010/main" val="2703490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08271800-6584-4D0D-9C82-B3532D9C8942}"/>
              </a:ext>
            </a:extLst>
          </p:cNvPr>
          <p:cNvSpPr>
            <a:spLocks noGrp="1" noRot="1" noChangeAspect="1" noTextEdit="1"/>
          </p:cNvSpPr>
          <p:nvPr>
            <p:ph type="sldImg"/>
          </p:nvPr>
        </p:nvSpPr>
        <p:spPr>
          <a:ln/>
        </p:spPr>
      </p:sp>
      <p:sp>
        <p:nvSpPr>
          <p:cNvPr id="36867" name="备注占位符 2">
            <a:extLst>
              <a:ext uri="{FF2B5EF4-FFF2-40B4-BE49-F238E27FC236}">
                <a16:creationId xmlns:a16="http://schemas.microsoft.com/office/drawing/2014/main" id="{73465864-D2AF-460C-883C-4D9EF0C808B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sq-AL" altLang="zh-CN">
                <a:latin typeface="Arial" panose="020B0604020202020204" pitchFamily="34" charset="0"/>
                <a:ea typeface="宋体" panose="02010600030101010101" pitchFamily="2" charset="-122"/>
              </a:rPr>
              <a:t>Vaccinia-related kinase 2 (VRK2)</a:t>
            </a:r>
            <a:r>
              <a:rPr lang="en-US" altLang="zh-CN">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VRK2 gene expression in schizophrenia, bipolar disorder and healthy controls.</a:t>
            </a:r>
          </a:p>
          <a:p>
            <a:r>
              <a:rPr lang="en-US" altLang="zh-CN">
                <a:latin typeface="Arial" panose="020B0604020202020204" pitchFamily="34" charset="0"/>
                <a:ea typeface="宋体" panose="02010600030101010101" pitchFamily="2" charset="-122"/>
                <a:hlinkClick r:id="rId3"/>
              </a:rPr>
              <a:t>Tesli </a:t>
            </a:r>
            <a:r>
              <a:rPr lang="en-US" altLang="zh-CN">
                <a:latin typeface="Arial" panose="020B0604020202020204" pitchFamily="34" charset="0"/>
                <a:ea typeface="宋体" panose="02010600030101010101" pitchFamily="2" charset="-122"/>
              </a:rPr>
              <a:t>et al. </a:t>
            </a:r>
            <a:r>
              <a:rPr lang="pl-PL" altLang="zh-CN">
                <a:latin typeface="Arial" panose="020B0604020202020204" pitchFamily="34" charset="0"/>
                <a:ea typeface="宋体" panose="02010600030101010101" pitchFamily="2" charset="-122"/>
                <a:hlinkClick r:id="rId4" tooltip="The British journal of psychiatry : the journal of mental science."/>
              </a:rPr>
              <a:t>Br J Psychiatry.</a:t>
            </a:r>
            <a:r>
              <a:rPr lang="pl-PL" altLang="zh-CN">
                <a:latin typeface="Arial" panose="020B0604020202020204" pitchFamily="34" charset="0"/>
                <a:ea typeface="宋体" panose="02010600030101010101" pitchFamily="2" charset="-122"/>
              </a:rPr>
              <a:t> 2016 Mar 3.</a:t>
            </a:r>
            <a:endParaRPr lang="en-US" altLang="zh-CN">
              <a:latin typeface="Arial" panose="020B0604020202020204" pitchFamily="34" charset="0"/>
              <a:ea typeface="宋体" panose="02010600030101010101" pitchFamily="2" charset="-122"/>
            </a:endParaRPr>
          </a:p>
          <a:p>
            <a:r>
              <a:rPr lang="sq-AL" altLang="zh-CN">
                <a:latin typeface="Arial" panose="020B0604020202020204" pitchFamily="34" charset="0"/>
                <a:ea typeface="宋体" panose="02010600030101010101" pitchFamily="2" charset="-122"/>
              </a:rPr>
              <a:t>including GABAergic signaling,</a:t>
            </a:r>
            <a:r>
              <a:rPr lang="en-US" altLang="zh-CN">
                <a:latin typeface="Arial" panose="020B0604020202020204" pitchFamily="34" charset="0"/>
                <a:ea typeface="宋体" panose="02010600030101010101" pitchFamily="2" charset="-122"/>
              </a:rPr>
              <a:t> </a:t>
            </a:r>
            <a:r>
              <a:rPr lang="sq-AL" altLang="zh-CN">
                <a:latin typeface="Arial" panose="020B0604020202020204" pitchFamily="34" charset="0"/>
                <a:ea typeface="宋体" panose="02010600030101010101" pitchFamily="2" charset="-122"/>
              </a:rPr>
              <a:t>dopaminergic signaling, cell adhesion molecules, myelination and neurotrophin</a:t>
            </a:r>
            <a:r>
              <a:rPr lang="en-US" altLang="zh-CN">
                <a:latin typeface="Arial" panose="020B0604020202020204" pitchFamily="34" charset="0"/>
                <a:ea typeface="宋体" panose="02010600030101010101" pitchFamily="2" charset="-122"/>
              </a:rPr>
              <a:t> </a:t>
            </a:r>
            <a:r>
              <a:rPr lang="sq-AL" altLang="zh-CN">
                <a:latin typeface="Arial" panose="020B0604020202020204" pitchFamily="34" charset="0"/>
                <a:ea typeface="宋体" panose="02010600030101010101" pitchFamily="2" charset="-122"/>
              </a:rPr>
              <a:t>signaling pathway.</a:t>
            </a:r>
            <a:endParaRPr lang="en-US" altLang="zh-CN">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a:p>
            <a:r>
              <a:rPr lang="sq-AL" altLang="zh-CN">
                <a:latin typeface="Arial" panose="020B0604020202020204" pitchFamily="34" charset="0"/>
                <a:ea typeface="宋体" panose="02010600030101010101" pitchFamily="2" charset="-122"/>
              </a:rPr>
              <a:t> </a:t>
            </a:r>
            <a:r>
              <a:rPr lang="sq-AL" altLang="zh-CN" b="1">
                <a:latin typeface="Arial" panose="020B0604020202020204" pitchFamily="34" charset="0"/>
                <a:ea typeface="宋体" panose="02010600030101010101" pitchFamily="2" charset="-122"/>
              </a:rPr>
              <a:t>human-specific arsenite methyltransferase (</a:t>
            </a:r>
            <a:r>
              <a:rPr lang="sq-AL" altLang="zh-CN" b="1" i="1">
                <a:latin typeface="Arial" panose="020B0604020202020204" pitchFamily="34" charset="0"/>
                <a:ea typeface="宋体" panose="02010600030101010101" pitchFamily="2" charset="-122"/>
              </a:rPr>
              <a:t>AS3MT</a:t>
            </a:r>
            <a:r>
              <a:rPr lang="sq-AL" altLang="zh-CN" b="1">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  </a:t>
            </a:r>
            <a:endParaRPr lang="zh-CN" altLang="en-US">
              <a:latin typeface="Arial" panose="020B0604020202020204" pitchFamily="34" charset="0"/>
              <a:ea typeface="宋体" panose="02010600030101010101" pitchFamily="2" charset="-122"/>
            </a:endParaRPr>
          </a:p>
        </p:txBody>
      </p:sp>
      <p:sp>
        <p:nvSpPr>
          <p:cNvPr id="36868" name="灯片编号占位符 3">
            <a:extLst>
              <a:ext uri="{FF2B5EF4-FFF2-40B4-BE49-F238E27FC236}">
                <a16:creationId xmlns:a16="http://schemas.microsoft.com/office/drawing/2014/main" id="{ACC3761A-3836-4FCA-A1F8-9329F14215E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37FA93D-41C4-4A2B-9A48-F65A983C82E8}" type="slidenum">
              <a:rPr lang="en-US" altLang="zh-CN" smtClean="0"/>
              <a:pPr/>
              <a:t>8</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2540E892-1631-4D09-8B02-5ABAED99CE31}"/>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28A09B67-3067-4342-8ED2-26E820FBBB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900">
                <a:solidFill>
                  <a:srgbClr val="000000"/>
                </a:solidFill>
                <a:latin typeface="黑体" panose="02010609060101010101" pitchFamily="49" charset="-122"/>
                <a:ea typeface="黑体" panose="02010609060101010101" pitchFamily="49" charset="-122"/>
              </a:rPr>
              <a:t>提示与脑发育和认知功能密切相关  </a:t>
            </a:r>
            <a:r>
              <a:rPr lang="en-US" altLang="zh-CN" sz="900">
                <a:solidFill>
                  <a:srgbClr val="000000"/>
                </a:solidFill>
                <a:latin typeface="黑体" panose="02010609060101010101" pitchFamily="49" charset="-122"/>
                <a:ea typeface="黑体" panose="02010609060101010101" pitchFamily="49" charset="-122"/>
              </a:rPr>
              <a:t>4795cases vs 7335HC</a:t>
            </a:r>
            <a:endParaRPr lang="zh-CN" altLang="en-US" sz="90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43002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242385D9-4E0C-4A38-A4A8-CFEBE17AB3CF}"/>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C61893F1-65DD-41F1-8052-3AD7314DFA7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宋体" panose="02010600030101010101" pitchFamily="2" charset="-122"/>
              </a:rPr>
              <a:t>Schematic of the working memory paradigm incorporating interpersonal stress vs less stress. In the stress component, subjects were led to believe they were playing against a “competitor” of the similar age and gender, and were judged win or lose based on their speed and accuracy, which subsequently resulted in ~70% loss feedback. In the less stressed blocks, there was no competitor and subjects would receive a neutral feedback. In the working memory task per se, an array of two number digits was encoded and held in working memory over 3-4s. In working memory manipulation, subjects were to perform subtraction arithmetic on one of the numbers held in working memory, followed by answering which was larger or smaller as instructed. In working memory 587 maintenance, they answered which of the two maintained in working memory was larger or smaller as instructed. We performed 2 runs counterbalanced for trial and stimuli presentation order over ~20 mins. All instructions were showed in Chinese.</a:t>
            </a:r>
          </a:p>
          <a:p>
            <a:r>
              <a:rPr lang="en-US" altLang="zh-CN">
                <a:latin typeface="Arial" panose="020B0604020202020204" pitchFamily="34" charset="0"/>
                <a:ea typeface="宋体" panose="02010600030101010101" pitchFamily="2" charset="-122"/>
              </a:rPr>
              <a:t>In this report on interpersonal stress and trait anxiety-depression on brain, we used a validated Chinese translation of the Eysenck Personality Questionnaire (EPQ) to study trait neuroticism</a:t>
            </a:r>
          </a:p>
        </p:txBody>
      </p:sp>
      <p:sp>
        <p:nvSpPr>
          <p:cNvPr id="47108" name="Slide Number Placeholder 3">
            <a:extLst>
              <a:ext uri="{FF2B5EF4-FFF2-40B4-BE49-F238E27FC236}">
                <a16:creationId xmlns:a16="http://schemas.microsoft.com/office/drawing/2014/main" id="{4A51D0FE-4622-450E-9FEE-43915DF020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6B0658C-12E2-4F63-9FA9-58B3096D6697}" type="slidenum">
              <a:rPr lang="zh-CN" altLang="en-US" smtClean="0"/>
              <a:pPr/>
              <a:t>10</a:t>
            </a:fld>
            <a:endParaRPr lang="zh-CN" altLang="en-US"/>
          </a:p>
        </p:txBody>
      </p:sp>
    </p:spTree>
    <p:extLst>
      <p:ext uri="{BB962C8B-B14F-4D97-AF65-F5344CB8AC3E}">
        <p14:creationId xmlns:p14="http://schemas.microsoft.com/office/powerpoint/2010/main" val="284548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C1AEA223-0576-4712-B9F6-E599D9D9D70C}"/>
              </a:ext>
            </a:extLst>
          </p:cNvPr>
          <p:cNvSpPr>
            <a:spLocks noGrp="1" noRot="1" noChangeAspect="1" noChangeArrowheads="1" noTextEdit="1"/>
          </p:cNvSpPr>
          <p:nvPr>
            <p:ph type="sldImg"/>
          </p:nvPr>
        </p:nvSpPr>
        <p:spPr bwMode="auto">
          <a:xfrm>
            <a:off x="917575" y="744538"/>
            <a:ext cx="4962525"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AFAEB818-61AD-45BD-B8C7-3A5BFD85D4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zh-CN" dirty="0"/>
          </a:p>
        </p:txBody>
      </p:sp>
      <p:sp>
        <p:nvSpPr>
          <p:cNvPr id="58372" name="灯片编号占位符 3">
            <a:extLst>
              <a:ext uri="{FF2B5EF4-FFF2-40B4-BE49-F238E27FC236}">
                <a16:creationId xmlns:a16="http://schemas.microsoft.com/office/drawing/2014/main" id="{39A745EF-495C-4D7A-96E1-8D999AE455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0000"/>
                </a:solidFill>
                <a:latin typeface="Arial" panose="020B0604020202020204" pitchFamily="34" charset="0"/>
                <a:ea typeface="宋体" panose="02010600030101010101" pitchFamily="2" charset="-122"/>
              </a:defRPr>
            </a:lvl1pPr>
            <a:lvl2pPr marL="742950" indent="-285750">
              <a:defRPr>
                <a:solidFill>
                  <a:srgbClr val="000000"/>
                </a:solidFill>
                <a:latin typeface="Arial" panose="020B0604020202020204" pitchFamily="34" charset="0"/>
                <a:ea typeface="宋体" panose="02010600030101010101" pitchFamily="2" charset="-122"/>
              </a:defRPr>
            </a:lvl2pPr>
            <a:lvl3pPr marL="1143000" indent="-228600">
              <a:defRPr>
                <a:solidFill>
                  <a:srgbClr val="000000"/>
                </a:solidFill>
                <a:latin typeface="Arial" panose="020B0604020202020204" pitchFamily="34" charset="0"/>
                <a:ea typeface="宋体" panose="02010600030101010101" pitchFamily="2" charset="-122"/>
              </a:defRPr>
            </a:lvl3pPr>
            <a:lvl4pPr marL="1600200" indent="-228600">
              <a:defRPr>
                <a:solidFill>
                  <a:srgbClr val="000000"/>
                </a:solidFill>
                <a:latin typeface="Arial" panose="020B0604020202020204" pitchFamily="34" charset="0"/>
                <a:ea typeface="宋体" panose="02010600030101010101" pitchFamily="2" charset="-122"/>
              </a:defRPr>
            </a:lvl4pPr>
            <a:lvl5pPr marL="2057400" indent="-22860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000000"/>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25245F-FF9B-407B-8899-11831E7E66D0}" type="slidenum">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7718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8A78137-350B-43EA-BED8-C82558AE115C}" type="datetimeFigureOut">
              <a:rPr lang="zh-CN" altLang="en-US" smtClean="0"/>
              <a:t>2022/10/14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2053986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8A78137-350B-43EA-BED8-C82558AE115C}" type="datetimeFigureOut">
              <a:rPr lang="zh-CN" altLang="en-US" smtClean="0"/>
              <a:t>2022/10/14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4164810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8A78137-350B-43EA-BED8-C82558AE115C}" type="datetimeFigureOut">
              <a:rPr lang="zh-CN" altLang="en-US" smtClean="0"/>
              <a:t>2022/10/14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2891724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3B58AAF8-8D80-4A83-A525-B28C591AED2E}"/>
              </a:ext>
            </a:extLst>
          </p:cNvPr>
          <p:cNvSpPr>
            <a:spLocks noGrp="1"/>
          </p:cNvSpPr>
          <p:nvPr>
            <p:ph type="sldNum" sz="quarter" idx="10"/>
          </p:nvPr>
        </p:nvSpPr>
        <p:spPr>
          <a:xfrm>
            <a:off x="6553200" y="6356350"/>
            <a:ext cx="2133600" cy="365125"/>
          </a:xfrm>
        </p:spPr>
        <p:txBody>
          <a:bodyPr/>
          <a:lstStyle>
            <a:lvl1pPr>
              <a:defRPr/>
            </a:lvl1pPr>
          </a:lstStyle>
          <a:p>
            <a:pPr>
              <a:defRPr/>
            </a:pPr>
            <a:fld id="{EAEFF676-D588-4FCC-943E-2ECF682FCA4D}" type="slidenum">
              <a:rPr lang="zh-CN" altLang="en-US"/>
              <a:pPr>
                <a:defRPr/>
              </a:pPr>
              <a:t>‹#›</a:t>
            </a:fld>
            <a:endParaRPr lang="zh-CN" altLang="en-US"/>
          </a:p>
        </p:txBody>
      </p:sp>
    </p:spTree>
    <p:extLst>
      <p:ext uri="{BB962C8B-B14F-4D97-AF65-F5344CB8AC3E}">
        <p14:creationId xmlns:p14="http://schemas.microsoft.com/office/powerpoint/2010/main" val="1136800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sp>
        <p:nvSpPr>
          <p:cNvPr id="2" name="Rectangle 21">
            <a:extLst>
              <a:ext uri="{FF2B5EF4-FFF2-40B4-BE49-F238E27FC236}">
                <a16:creationId xmlns:a16="http://schemas.microsoft.com/office/drawing/2014/main" id="{21E4CE12-D01A-487E-B762-A81AF1DA5E04}"/>
              </a:ext>
            </a:extLst>
          </p:cNvPr>
          <p:cNvSpPr>
            <a:spLocks noGrp="1" noChangeArrowheads="1"/>
          </p:cNvSpPr>
          <p:nvPr>
            <p:ph type="sldNum" sz="quarter" idx="10"/>
          </p:nvPr>
        </p:nvSpPr>
        <p:spPr/>
        <p:txBody>
          <a:bodyPr/>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591E998-BD68-4518-92CC-CE63CB5B4584}" type="slidenum">
              <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 name="平行四边形 6">
            <a:extLst>
              <a:ext uri="{FF2B5EF4-FFF2-40B4-BE49-F238E27FC236}">
                <a16:creationId xmlns:a16="http://schemas.microsoft.com/office/drawing/2014/main" id="{BA2FCDF6-988B-2E46-8997-7D1E00EB8E73}"/>
              </a:ext>
            </a:extLst>
          </p:cNvPr>
          <p:cNvSpPr/>
          <p:nvPr userDrawn="1"/>
        </p:nvSpPr>
        <p:spPr>
          <a:xfrm>
            <a:off x="436425" y="773705"/>
            <a:ext cx="8321040" cy="45720"/>
          </a:xfrm>
          <a:prstGeom prst="parallelogram">
            <a:avLst/>
          </a:prstGeom>
          <a:solidFill>
            <a:srgbClr val="003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F73"/>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3153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8A78137-350B-43EA-BED8-C82558AE115C}" type="datetimeFigureOut">
              <a:rPr lang="zh-CN" altLang="en-US" smtClean="0"/>
              <a:t>2022/10/14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4167730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8A78137-350B-43EA-BED8-C82558AE115C}" type="datetimeFigureOut">
              <a:rPr lang="zh-CN" altLang="en-US" smtClean="0"/>
              <a:t>2022/10/14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2748388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8A78137-350B-43EA-BED8-C82558AE115C}" type="datetimeFigureOut">
              <a:rPr lang="zh-CN" altLang="en-US" smtClean="0"/>
              <a:t>2022/10/14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53913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8A78137-350B-43EA-BED8-C82558AE115C}" type="datetimeFigureOut">
              <a:rPr lang="zh-CN" altLang="en-US" smtClean="0"/>
              <a:t>2022/10/14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165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8A78137-350B-43EA-BED8-C82558AE115C}" type="datetimeFigureOut">
              <a:rPr lang="zh-CN" altLang="en-US" smtClean="0"/>
              <a:t>2022/10/14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2031776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A78137-350B-43EA-BED8-C82558AE115C}" type="datetimeFigureOut">
              <a:rPr lang="zh-CN" altLang="en-US" smtClean="0"/>
              <a:t>2022/10/14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246634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8A78137-350B-43EA-BED8-C82558AE115C}" type="datetimeFigureOut">
              <a:rPr lang="zh-CN" altLang="en-US" smtClean="0"/>
              <a:t>2022/10/14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193704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8A78137-350B-43EA-BED8-C82558AE115C}" type="datetimeFigureOut">
              <a:rPr lang="zh-CN" altLang="en-US" smtClean="0"/>
              <a:t>2022/10/14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95197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A78137-350B-43EA-BED8-C82558AE115C}" type="datetimeFigureOut">
              <a:rPr lang="zh-CN" altLang="en-US" smtClean="0"/>
              <a:t>2022/10/14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7FC2D9-5189-445D-B42E-69A2F02E8DA5}" type="slidenum">
              <a:rPr lang="zh-CN" altLang="en-US" smtClean="0"/>
              <a:t>‹#›</a:t>
            </a:fld>
            <a:endParaRPr lang="zh-CN" altLang="en-US"/>
          </a:p>
        </p:txBody>
      </p:sp>
    </p:spTree>
    <p:extLst>
      <p:ext uri="{BB962C8B-B14F-4D97-AF65-F5344CB8AC3E}">
        <p14:creationId xmlns:p14="http://schemas.microsoft.com/office/powerpoint/2010/main" val="2006812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2.xml"/><Relationship Id="rId4" Type="http://schemas.openxmlformats.org/officeDocument/2006/relationships/image" Target="../media/image20.tif"/></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精研所大楼">
            <a:extLst>
              <a:ext uri="{FF2B5EF4-FFF2-40B4-BE49-F238E27FC236}">
                <a16:creationId xmlns:a16="http://schemas.microsoft.com/office/drawing/2014/main" id="{85F409B8-9A2A-4DC6-B39D-5F638C3C6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82"/>
            <a:ext cx="91440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标题 1">
            <a:extLst>
              <a:ext uri="{FF2B5EF4-FFF2-40B4-BE49-F238E27FC236}">
                <a16:creationId xmlns:a16="http://schemas.microsoft.com/office/drawing/2014/main" id="{67D425AC-2C5B-4740-AB21-2382745CCBF7}"/>
              </a:ext>
            </a:extLst>
          </p:cNvPr>
          <p:cNvSpPr>
            <a:spLocks noGrp="1"/>
          </p:cNvSpPr>
          <p:nvPr>
            <p:ph type="ctrTitle"/>
          </p:nvPr>
        </p:nvSpPr>
        <p:spPr>
          <a:xfrm>
            <a:off x="685800" y="1764201"/>
            <a:ext cx="7772400" cy="1355042"/>
          </a:xfrm>
        </p:spPr>
        <p:txBody>
          <a:bodyPr>
            <a:normAutofit/>
          </a:bodyPr>
          <a:lstStyle/>
          <a:p>
            <a:pPr>
              <a:lnSpc>
                <a:spcPct val="150000"/>
              </a:lnSpc>
            </a:pPr>
            <a:r>
              <a:rPr lang="en-US" altLang="zh-CN" sz="2800" b="1" dirty="0">
                <a:solidFill>
                  <a:srgbClr val="000D6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Research on Genetic Susceptibility of Schizophrenia</a:t>
            </a:r>
            <a:endParaRPr lang="zh-CN" altLang="en-US" sz="2800" b="1" dirty="0">
              <a:solidFill>
                <a:srgbClr val="000D6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Text Box 7">
            <a:extLst>
              <a:ext uri="{FF2B5EF4-FFF2-40B4-BE49-F238E27FC236}">
                <a16:creationId xmlns:a16="http://schemas.microsoft.com/office/drawing/2014/main" id="{FB0CD334-9F87-4080-A87E-2A238ECB2055}"/>
              </a:ext>
            </a:extLst>
          </p:cNvPr>
          <p:cNvSpPr txBox="1">
            <a:spLocks noChangeArrowheads="1"/>
          </p:cNvSpPr>
          <p:nvPr/>
        </p:nvSpPr>
        <p:spPr bwMode="auto">
          <a:xfrm>
            <a:off x="900113" y="4221163"/>
            <a:ext cx="7558087" cy="480901"/>
          </a:xfrm>
          <a:prstGeom prst="rect">
            <a:avLst/>
          </a:prstGeom>
          <a:noFill/>
          <a:ln w="9525">
            <a:noFill/>
            <a:miter lim="800000"/>
            <a:headEnd/>
            <a:tailEnd/>
          </a:ln>
        </p:spPr>
        <p:txBody>
          <a:bodyPr>
            <a:spAutoFit/>
          </a:bodyPr>
          <a:lstStyle/>
          <a:p>
            <a:pPr algn="ctr" eaLnBrk="1" fontAlgn="auto" hangingPunct="1">
              <a:lnSpc>
                <a:spcPct val="115000"/>
              </a:lnSpc>
              <a:spcBef>
                <a:spcPct val="20000"/>
              </a:spcBef>
              <a:spcAft>
                <a:spcPts val="0"/>
              </a:spcAft>
              <a:defRPr/>
            </a:pPr>
            <a:r>
              <a:rPr lang="en-US" altLang="zh-CN" sz="2400" b="1" dirty="0" err="1">
                <a:solidFill>
                  <a:srgbClr val="000066"/>
                </a:solidFill>
                <a:latin typeface="Arial" panose="020B0604020202020204" pitchFamily="34" charset="0"/>
                <a:ea typeface="黑体" pitchFamily="2" charset="-122"/>
                <a:cs typeface="Arial" panose="020B0604020202020204" pitchFamily="34" charset="0"/>
              </a:rPr>
              <a:t>Weihua</a:t>
            </a:r>
            <a:r>
              <a:rPr lang="en-US" altLang="zh-CN" sz="2400" b="1" dirty="0">
                <a:solidFill>
                  <a:srgbClr val="000066"/>
                </a:solidFill>
                <a:latin typeface="Arial" panose="020B0604020202020204" pitchFamily="34" charset="0"/>
                <a:ea typeface="黑体" pitchFamily="2" charset="-122"/>
                <a:cs typeface="Arial" panose="020B0604020202020204" pitchFamily="34" charset="0"/>
              </a:rPr>
              <a:t> YUE, M.D., Ph.D.</a:t>
            </a:r>
          </a:p>
        </p:txBody>
      </p:sp>
      <p:graphicFrame>
        <p:nvGraphicFramePr>
          <p:cNvPr id="7173" name="Object 9">
            <a:extLst>
              <a:ext uri="{FF2B5EF4-FFF2-40B4-BE49-F238E27FC236}">
                <a16:creationId xmlns:a16="http://schemas.microsoft.com/office/drawing/2014/main" id="{FB1C6C82-23B5-4350-AB37-9116223A7C59}"/>
              </a:ext>
            </a:extLst>
          </p:cNvPr>
          <p:cNvGraphicFramePr>
            <a:graphicFrameLocks noChangeAspect="1"/>
          </p:cNvGraphicFramePr>
          <p:nvPr>
            <p:extLst>
              <p:ext uri="{D42A27DB-BD31-4B8C-83A1-F6EECF244321}">
                <p14:modId xmlns:p14="http://schemas.microsoft.com/office/powerpoint/2010/main" val="3595729531"/>
              </p:ext>
            </p:extLst>
          </p:nvPr>
        </p:nvGraphicFramePr>
        <p:xfrm>
          <a:off x="8019945" y="5843228"/>
          <a:ext cx="1114425" cy="1009650"/>
        </p:xfrm>
        <a:graphic>
          <a:graphicData uri="http://schemas.openxmlformats.org/presentationml/2006/ole">
            <mc:AlternateContent xmlns:mc="http://schemas.openxmlformats.org/markup-compatibility/2006">
              <mc:Choice xmlns:v="urn:schemas-microsoft-com:vml" Requires="v">
                <p:oleObj name="Image" r:id="rId3" imgW="7090717" imgH="6429933" progId="">
                  <p:embed/>
                </p:oleObj>
              </mc:Choice>
              <mc:Fallback>
                <p:oleObj name="Image" r:id="rId3" imgW="7090717" imgH="6429933" progId="">
                  <p:embed/>
                  <p:pic>
                    <p:nvPicPr>
                      <p:cNvPr id="7173" name="Object 9">
                        <a:extLst>
                          <a:ext uri="{FF2B5EF4-FFF2-40B4-BE49-F238E27FC236}">
                            <a16:creationId xmlns:a16="http://schemas.microsoft.com/office/drawing/2014/main" id="{FB1C6C82-23B5-4350-AB37-9116223A7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9945" y="5843228"/>
                        <a:ext cx="1114425"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175" name="Picture 8">
            <a:extLst>
              <a:ext uri="{FF2B5EF4-FFF2-40B4-BE49-F238E27FC236}">
                <a16:creationId xmlns:a16="http://schemas.microsoft.com/office/drawing/2014/main" id="{89FCD978-1D1A-41D7-8ED4-9B0439DEE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47" y="5876925"/>
            <a:ext cx="1163638"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3B0C1B43-699C-4537-8FE2-8249CAFC197C}"/>
              </a:ext>
            </a:extLst>
          </p:cNvPr>
          <p:cNvSpPr txBox="1">
            <a:spLocks noChangeArrowheads="1"/>
          </p:cNvSpPr>
          <p:nvPr/>
        </p:nvSpPr>
        <p:spPr bwMode="auto">
          <a:xfrm>
            <a:off x="1176285" y="5253226"/>
            <a:ext cx="7126288" cy="757772"/>
          </a:xfrm>
          <a:prstGeom prst="rect">
            <a:avLst/>
          </a:prstGeom>
          <a:noFill/>
          <a:ln w="9525">
            <a:noFill/>
            <a:miter lim="800000"/>
            <a:headEnd/>
            <a:tailEnd/>
          </a:ln>
        </p:spPr>
        <p:txBody>
          <a:bodyPr>
            <a:spAutoFit/>
          </a:bodyPr>
          <a:lstStyle/>
          <a:p>
            <a:pPr algn="ctr" eaLnBrk="1" fontAlgn="auto" hangingPunct="1">
              <a:lnSpc>
                <a:spcPct val="115000"/>
              </a:lnSpc>
              <a:spcBef>
                <a:spcPct val="20000"/>
              </a:spcBef>
              <a:spcAft>
                <a:spcPts val="0"/>
              </a:spcAft>
              <a:defRPr/>
            </a:pPr>
            <a:r>
              <a:rPr lang="en-US" altLang="zh-CN" dirty="0">
                <a:solidFill>
                  <a:srgbClr val="000066"/>
                </a:solidFill>
                <a:latin typeface="Arial" panose="020B0604020202020204" pitchFamily="34" charset="0"/>
                <a:ea typeface="黑体" pitchFamily="2" charset="-122"/>
                <a:cs typeface="Arial" panose="020B0604020202020204" pitchFamily="34" charset="0"/>
              </a:rPr>
              <a:t>Institute of Mental Health, Sixth Hospital, Peking University </a:t>
            </a:r>
          </a:p>
          <a:p>
            <a:pPr algn="ctr" eaLnBrk="1" fontAlgn="auto" hangingPunct="1">
              <a:lnSpc>
                <a:spcPct val="115000"/>
              </a:lnSpc>
              <a:spcBef>
                <a:spcPct val="20000"/>
              </a:spcBef>
              <a:spcAft>
                <a:spcPts val="0"/>
              </a:spcAft>
              <a:defRPr/>
            </a:pPr>
            <a:r>
              <a:rPr lang="en-US" altLang="zh-CN" dirty="0">
                <a:solidFill>
                  <a:srgbClr val="000066"/>
                </a:solidFill>
                <a:latin typeface="Arial" panose="020B0604020202020204" pitchFamily="34" charset="0"/>
                <a:ea typeface="黑体" pitchFamily="2" charset="-122"/>
                <a:cs typeface="Arial" panose="020B0604020202020204" pitchFamily="34" charset="0"/>
              </a:rPr>
              <a:t>National Clinical Research Center for Mental Disorders, China</a:t>
            </a:r>
          </a:p>
        </p:txBody>
      </p:sp>
      <p:sp>
        <p:nvSpPr>
          <p:cNvPr id="3" name="文本框 2">
            <a:extLst>
              <a:ext uri="{FF2B5EF4-FFF2-40B4-BE49-F238E27FC236}">
                <a16:creationId xmlns:a16="http://schemas.microsoft.com/office/drawing/2014/main" id="{C79C8D2A-4610-C232-0296-84A570868471}"/>
              </a:ext>
            </a:extLst>
          </p:cNvPr>
          <p:cNvSpPr txBox="1"/>
          <p:nvPr/>
        </p:nvSpPr>
        <p:spPr>
          <a:xfrm>
            <a:off x="504092" y="292949"/>
            <a:ext cx="4572000" cy="400110"/>
          </a:xfrm>
          <a:prstGeom prst="rect">
            <a:avLst/>
          </a:prstGeom>
          <a:noFill/>
        </p:spPr>
        <p:txBody>
          <a:bodyPr wrap="square">
            <a:spAutoFit/>
          </a:bodyPr>
          <a:lstStyle/>
          <a:p>
            <a:r>
              <a:rPr lang="en-US" altLang="zh-CN" sz="2000" b="1" dirty="0">
                <a:solidFill>
                  <a:srgbClr val="000D66"/>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The 9</a:t>
            </a:r>
            <a:r>
              <a:rPr lang="en-US" altLang="zh-CN" sz="2000" b="1" baseline="30000" dirty="0">
                <a:solidFill>
                  <a:srgbClr val="000D66"/>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th</a:t>
            </a:r>
            <a:r>
              <a:rPr lang="en-US" altLang="zh-CN" sz="2000" b="1" dirty="0">
                <a:solidFill>
                  <a:srgbClr val="000D66"/>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 BESETO Conference</a:t>
            </a:r>
            <a:endParaRPr lang="zh-CN" altLang="en-US" sz="2000" b="1" dirty="0">
              <a:solidFill>
                <a:srgbClr val="000D66"/>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a:extLst>
              <a:ext uri="{FF2B5EF4-FFF2-40B4-BE49-F238E27FC236}">
                <a16:creationId xmlns:a16="http://schemas.microsoft.com/office/drawing/2014/main" id="{4676FE08-88BE-4B44-B5BA-792D8BF4CA70}"/>
              </a:ext>
            </a:extLst>
          </p:cNvPr>
          <p:cNvSpPr>
            <a:spLocks noGrp="1"/>
          </p:cNvSpPr>
          <p:nvPr>
            <p:ph type="sldNum" sz="quarter" idx="12"/>
          </p:nvPr>
        </p:nvSpPr>
        <p:spPr>
          <a:xfrm>
            <a:off x="7086600" y="6453187"/>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4CD55B-38BC-4879-AFB3-97EB3272906D}" type="slidenum">
              <a:rPr lang="en-US" altLang="zh-CN" smtClean="0">
                <a:cs typeface="Arial" panose="020B0604020202020204" pitchFamily="34" charset="0"/>
              </a:rPr>
              <a:pPr/>
              <a:t>10</a:t>
            </a:fld>
            <a:endParaRPr lang="en-US" altLang="zh-CN" dirty="0">
              <a:cs typeface="Arial" panose="020B0604020202020204" pitchFamily="34" charset="0"/>
            </a:endParaRPr>
          </a:p>
        </p:txBody>
      </p:sp>
      <p:sp>
        <p:nvSpPr>
          <p:cNvPr id="46083" name="文本框 5">
            <a:extLst>
              <a:ext uri="{FF2B5EF4-FFF2-40B4-BE49-F238E27FC236}">
                <a16:creationId xmlns:a16="http://schemas.microsoft.com/office/drawing/2014/main" id="{149246AA-C7E1-4F17-8343-6C68942FA6CF}"/>
              </a:ext>
            </a:extLst>
          </p:cNvPr>
          <p:cNvSpPr txBox="1">
            <a:spLocks noChangeArrowheads="1"/>
          </p:cNvSpPr>
          <p:nvPr/>
        </p:nvSpPr>
        <p:spPr bwMode="auto">
          <a:xfrm>
            <a:off x="738187" y="222250"/>
            <a:ext cx="7741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dirty="0">
                <a:solidFill>
                  <a:srgbClr val="000D66"/>
                </a:solidFill>
                <a:ea typeface="微软雅黑" panose="020B0503020204020204" pitchFamily="34" charset="-122"/>
                <a:cs typeface="Arial" panose="020B0604020202020204" pitchFamily="34" charset="0"/>
              </a:rPr>
              <a:t>Effects of </a:t>
            </a:r>
            <a:r>
              <a:rPr lang="en-US" altLang="zh-CN" sz="2400" b="1" dirty="0">
                <a:solidFill>
                  <a:srgbClr val="C00000"/>
                </a:solidFill>
                <a:ea typeface="微软雅黑" panose="020B0503020204020204" pitchFamily="34" charset="-122"/>
                <a:cs typeface="Arial" panose="020B0604020202020204" pitchFamily="34" charset="0"/>
              </a:rPr>
              <a:t>urban and rural childhoods</a:t>
            </a:r>
            <a:r>
              <a:rPr lang="en-US" altLang="zh-CN" sz="2400" b="1" dirty="0">
                <a:solidFill>
                  <a:srgbClr val="000D66"/>
                </a:solidFill>
                <a:ea typeface="微软雅黑" panose="020B0503020204020204" pitchFamily="34" charset="-122"/>
                <a:cs typeface="Arial" panose="020B0604020202020204" pitchFamily="34" charset="0"/>
              </a:rPr>
              <a:t> environment on individual’s imaging features</a:t>
            </a:r>
            <a:endParaRPr lang="zh-CN" altLang="en-US" sz="2400" b="1" dirty="0">
              <a:solidFill>
                <a:srgbClr val="000D66"/>
              </a:solidFill>
              <a:ea typeface="微软雅黑" panose="020B0503020204020204" pitchFamily="34" charset="-122"/>
              <a:cs typeface="Arial" panose="020B0604020202020204" pitchFamily="34" charset="0"/>
            </a:endParaRPr>
          </a:p>
        </p:txBody>
      </p:sp>
      <p:sp>
        <p:nvSpPr>
          <p:cNvPr id="46084" name="Rectangle 10">
            <a:extLst>
              <a:ext uri="{FF2B5EF4-FFF2-40B4-BE49-F238E27FC236}">
                <a16:creationId xmlns:a16="http://schemas.microsoft.com/office/drawing/2014/main" id="{F8ADCE09-609A-4716-8356-6ED7E4903629}"/>
              </a:ext>
            </a:extLst>
          </p:cNvPr>
          <p:cNvSpPr>
            <a:spLocks noChangeArrowheads="1"/>
          </p:cNvSpPr>
          <p:nvPr/>
        </p:nvSpPr>
        <p:spPr bwMode="auto">
          <a:xfrm>
            <a:off x="454819" y="1181100"/>
            <a:ext cx="8024812" cy="238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Clr>
                <a:srgbClr val="FF0000"/>
              </a:buClr>
              <a:buFont typeface="Arial" panose="020B0604020202020204" pitchFamily="34" charset="0"/>
              <a:buChar char="•"/>
            </a:pPr>
            <a:r>
              <a:rPr lang="en-US" altLang="zh-CN" dirty="0">
                <a:solidFill>
                  <a:srgbClr val="000D66"/>
                </a:solidFill>
                <a:cs typeface="Arial" panose="020B0604020202020204" pitchFamily="34" charset="0"/>
              </a:rPr>
              <a:t>Subjects with rural childhoods had relatively increased medial prefrontal cortex (</a:t>
            </a:r>
            <a:r>
              <a:rPr lang="en-US" altLang="zh-CN" dirty="0" err="1">
                <a:solidFill>
                  <a:srgbClr val="000D66"/>
                </a:solidFill>
                <a:cs typeface="Arial" panose="020B0604020202020204" pitchFamily="34" charset="0"/>
              </a:rPr>
              <a:t>mPFC</a:t>
            </a:r>
            <a:r>
              <a:rPr lang="en-US" altLang="zh-CN" dirty="0">
                <a:solidFill>
                  <a:srgbClr val="000D66"/>
                </a:solidFill>
                <a:cs typeface="Arial" panose="020B0604020202020204" pitchFamily="34" charset="0"/>
              </a:rPr>
              <a:t>) gray matter volumes. </a:t>
            </a:r>
          </a:p>
          <a:p>
            <a:pPr>
              <a:lnSpc>
                <a:spcPct val="120000"/>
              </a:lnSpc>
              <a:buClr>
                <a:srgbClr val="FF0000"/>
              </a:buClr>
              <a:buFont typeface="Arial" panose="020B0604020202020204" pitchFamily="34" charset="0"/>
              <a:buChar char="•"/>
            </a:pPr>
            <a:r>
              <a:rPr lang="en-US" altLang="zh-CN" dirty="0">
                <a:solidFill>
                  <a:srgbClr val="000D66"/>
                </a:solidFill>
                <a:cs typeface="Arial" panose="020B0604020202020204" pitchFamily="34" charset="0"/>
              </a:rPr>
              <a:t>The engagement of </a:t>
            </a:r>
            <a:r>
              <a:rPr lang="en-US" altLang="zh-CN" dirty="0" err="1">
                <a:solidFill>
                  <a:srgbClr val="000D66"/>
                </a:solidFill>
                <a:cs typeface="Arial" panose="020B0604020202020204" pitchFamily="34" charset="0"/>
              </a:rPr>
              <a:t>mPFC</a:t>
            </a:r>
            <a:r>
              <a:rPr lang="en-US" altLang="zh-CN" dirty="0">
                <a:solidFill>
                  <a:srgbClr val="000D66"/>
                </a:solidFill>
                <a:cs typeface="Arial" panose="020B0604020202020204" pitchFamily="34" charset="0"/>
              </a:rPr>
              <a:t> during working memory was relatively reduced under increased interpersonal stress. </a:t>
            </a:r>
          </a:p>
          <a:p>
            <a:pPr>
              <a:lnSpc>
                <a:spcPct val="120000"/>
              </a:lnSpc>
              <a:buClr>
                <a:srgbClr val="FF0000"/>
              </a:buClr>
              <a:buFont typeface="Arial" panose="020B0604020202020204" pitchFamily="34" charset="0"/>
              <a:buChar char="•"/>
            </a:pPr>
            <a:r>
              <a:rPr lang="en-US" altLang="zh-CN" dirty="0">
                <a:solidFill>
                  <a:srgbClr val="000D66"/>
                </a:solidFill>
                <a:cs typeface="Arial" panose="020B0604020202020204" pitchFamily="34" charset="0"/>
              </a:rPr>
              <a:t>Increased trait anxiety and depression was associated with reduced stress-related </a:t>
            </a:r>
            <a:r>
              <a:rPr lang="en-US" altLang="zh-CN" dirty="0" err="1">
                <a:solidFill>
                  <a:srgbClr val="000D66"/>
                </a:solidFill>
                <a:cs typeface="Arial" panose="020B0604020202020204" pitchFamily="34" charset="0"/>
              </a:rPr>
              <a:t>mPFC</a:t>
            </a:r>
            <a:r>
              <a:rPr lang="en-US" altLang="zh-CN" dirty="0">
                <a:solidFill>
                  <a:srgbClr val="000D66"/>
                </a:solidFill>
                <a:cs typeface="Arial" panose="020B0604020202020204" pitchFamily="34" charset="0"/>
              </a:rPr>
              <a:t> engagement but only in subjects with urban childhoods.</a:t>
            </a:r>
          </a:p>
        </p:txBody>
      </p:sp>
      <p:pic>
        <p:nvPicPr>
          <p:cNvPr id="46085" name="Picture 2">
            <a:extLst>
              <a:ext uri="{FF2B5EF4-FFF2-40B4-BE49-F238E27FC236}">
                <a16:creationId xmlns:a16="http://schemas.microsoft.com/office/drawing/2014/main" id="{F2DE9B7C-EF26-4662-9535-602D0E5E6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4022"/>
          <a:stretch>
            <a:fillRect/>
          </a:stretch>
        </p:blipFill>
        <p:spPr bwMode="auto">
          <a:xfrm>
            <a:off x="1168796" y="3466316"/>
            <a:ext cx="3440112" cy="1346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6" name="Picture 3">
            <a:extLst>
              <a:ext uri="{FF2B5EF4-FFF2-40B4-BE49-F238E27FC236}">
                <a16:creationId xmlns:a16="http://schemas.microsoft.com/office/drawing/2014/main" id="{BE95CF5C-CFDB-415F-B275-15267940C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013" y="4709722"/>
            <a:ext cx="3318387" cy="1581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7" name="Picture 4">
            <a:extLst>
              <a:ext uri="{FF2B5EF4-FFF2-40B4-BE49-F238E27FC236}">
                <a16:creationId xmlns:a16="http://schemas.microsoft.com/office/drawing/2014/main" id="{50FB492E-F826-4918-8D22-EBEF79C67B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484" y="3752600"/>
            <a:ext cx="2706330" cy="2599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088" name="矩形 22">
            <a:extLst>
              <a:ext uri="{FF2B5EF4-FFF2-40B4-BE49-F238E27FC236}">
                <a16:creationId xmlns:a16="http://schemas.microsoft.com/office/drawing/2014/main" id="{B678BB01-BFCE-465E-9A65-C20426C6578F}"/>
              </a:ext>
            </a:extLst>
          </p:cNvPr>
          <p:cNvSpPr>
            <a:spLocks noChangeArrowheads="1"/>
          </p:cNvSpPr>
          <p:nvPr/>
        </p:nvSpPr>
        <p:spPr bwMode="auto">
          <a:xfrm>
            <a:off x="738187" y="6429788"/>
            <a:ext cx="55453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dirty="0">
                <a:solidFill>
                  <a:srgbClr val="000066"/>
                </a:solidFill>
                <a:cs typeface="Arial" panose="020B0604020202020204" pitchFamily="34" charset="0"/>
              </a:rPr>
              <a:t>Zhang et al., </a:t>
            </a:r>
            <a:r>
              <a:rPr lang="en-US" altLang="zh-CN" sz="1400" dirty="0" err="1">
                <a:solidFill>
                  <a:srgbClr val="000066"/>
                </a:solidFill>
                <a:cs typeface="Arial" panose="020B0604020202020204" pitchFamily="34" charset="0"/>
              </a:rPr>
              <a:t>Schizophr</a:t>
            </a:r>
            <a:r>
              <a:rPr lang="en-US" altLang="zh-CN" sz="1400" dirty="0">
                <a:solidFill>
                  <a:srgbClr val="000066"/>
                </a:solidFill>
                <a:cs typeface="Arial" panose="020B0604020202020204" pitchFamily="34" charset="0"/>
              </a:rPr>
              <a:t> Bull 2022; Cheng et al., </a:t>
            </a:r>
            <a:r>
              <a:rPr lang="en-US" altLang="zh-CN" sz="1400" dirty="0" err="1">
                <a:solidFill>
                  <a:srgbClr val="000066"/>
                </a:solidFill>
                <a:cs typeface="Arial" panose="020B0604020202020204" pitchFamily="34" charset="0"/>
              </a:rPr>
              <a:t>Cereb</a:t>
            </a:r>
            <a:r>
              <a:rPr lang="en-US" altLang="zh-CN" sz="1400" dirty="0">
                <a:solidFill>
                  <a:srgbClr val="000066"/>
                </a:solidFill>
                <a:cs typeface="Arial" panose="020B0604020202020204" pitchFamily="34" charset="0"/>
              </a:rPr>
              <a:t> Cortex 2021</a:t>
            </a:r>
          </a:p>
        </p:txBody>
      </p:sp>
    </p:spTree>
    <p:extLst>
      <p:ext uri="{BB962C8B-B14F-4D97-AF65-F5344CB8AC3E}">
        <p14:creationId xmlns:p14="http://schemas.microsoft.com/office/powerpoint/2010/main" val="161892505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8C39078-C31B-1F0E-45F8-C3AA414AE1EF}"/>
              </a:ext>
            </a:extLst>
          </p:cNvPr>
          <p:cNvPicPr>
            <a:picLocks noChangeAspect="1"/>
          </p:cNvPicPr>
          <p:nvPr/>
        </p:nvPicPr>
        <p:blipFill>
          <a:blip r:embed="rId2"/>
          <a:stretch>
            <a:fillRect/>
          </a:stretch>
        </p:blipFill>
        <p:spPr>
          <a:xfrm>
            <a:off x="5471746" y="4359967"/>
            <a:ext cx="3461239" cy="2105081"/>
          </a:xfrm>
          <a:prstGeom prst="rect">
            <a:avLst/>
          </a:prstGeom>
        </p:spPr>
      </p:pic>
      <p:sp>
        <p:nvSpPr>
          <p:cNvPr id="5" name="文本框 4">
            <a:extLst>
              <a:ext uri="{FF2B5EF4-FFF2-40B4-BE49-F238E27FC236}">
                <a16:creationId xmlns:a16="http://schemas.microsoft.com/office/drawing/2014/main" id="{9743FC1C-9EE7-0563-BB58-D056A39CBCBD}"/>
              </a:ext>
            </a:extLst>
          </p:cNvPr>
          <p:cNvSpPr txBox="1"/>
          <p:nvPr/>
        </p:nvSpPr>
        <p:spPr>
          <a:xfrm>
            <a:off x="435906" y="1032783"/>
            <a:ext cx="4572000" cy="2385268"/>
          </a:xfrm>
          <a:prstGeom prst="rect">
            <a:avLst/>
          </a:prstGeom>
          <a:noFill/>
        </p:spPr>
        <p:txBody>
          <a:bodyPr wrap="square">
            <a:spAutoFit/>
          </a:bodyPr>
          <a:lstStyle/>
          <a:p>
            <a:pPr>
              <a:spcBef>
                <a:spcPts val="600"/>
              </a:spcBef>
            </a:pPr>
            <a:r>
              <a:rPr lang="en-US" altLang="zh-CN" sz="1600" kern="0" dirty="0">
                <a:solidFill>
                  <a:srgbClr val="000066"/>
                </a:solidFill>
                <a:latin typeface="Arial" panose="020B0604020202020204" pitchFamily="34" charset="0"/>
                <a:ea typeface="宋体" panose="02010600030101010101" pitchFamily="2" charset="-122"/>
                <a:cs typeface="Arial" panose="020B0604020202020204" pitchFamily="34" charset="0"/>
              </a:rPr>
              <a:t>A total of 171 patients were enrolled in this study and 157 patients who had at least one follow-up assessment were included in the intend-to-treat (ITT) analysis.</a:t>
            </a:r>
          </a:p>
          <a:p>
            <a:pPr>
              <a:spcBef>
                <a:spcPts val="600"/>
              </a:spcBef>
            </a:pPr>
            <a:r>
              <a:rPr lang="en-US" altLang="zh-CN" sz="1600" kern="0" dirty="0">
                <a:solidFill>
                  <a:srgbClr val="000066"/>
                </a:solidFill>
                <a:effectLst/>
                <a:latin typeface="Arial" panose="020B0604020202020204" pitchFamily="34" charset="0"/>
                <a:ea typeface="宋体" panose="02010600030101010101" pitchFamily="2" charset="-122"/>
                <a:cs typeface="Arial" panose="020B0604020202020204" pitchFamily="34" charset="0"/>
              </a:rPr>
              <a:t>Patients in PGT group had a greater early-response rate (96.4% </a:t>
            </a:r>
            <a:r>
              <a:rPr lang="en-US" altLang="zh-CN" sz="1600" i="1" kern="0" dirty="0" err="1">
                <a:solidFill>
                  <a:srgbClr val="000066"/>
                </a:solidFill>
                <a:effectLst/>
                <a:latin typeface="Arial" panose="020B0604020202020204" pitchFamily="34" charset="0"/>
                <a:ea typeface="宋体" panose="02010600030101010101" pitchFamily="2" charset="-122"/>
                <a:cs typeface="Arial" panose="020B0604020202020204" pitchFamily="34" charset="0"/>
              </a:rPr>
              <a:t>v.s</a:t>
            </a:r>
            <a:r>
              <a:rPr lang="en-US" altLang="zh-CN" sz="1600" i="1" kern="0" dirty="0">
                <a:solidFill>
                  <a:srgbClr val="000066"/>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kern="0" dirty="0">
                <a:solidFill>
                  <a:srgbClr val="000066"/>
                </a:solidFill>
                <a:effectLst/>
                <a:latin typeface="Arial" panose="020B0604020202020204" pitchFamily="34" charset="0"/>
                <a:ea typeface="宋体" panose="02010600030101010101" pitchFamily="2" charset="-122"/>
                <a:cs typeface="Arial" panose="020B0604020202020204" pitchFamily="34" charset="0"/>
              </a:rPr>
              <a:t> 85.1%) at week 2, response rate (91.6% </a:t>
            </a:r>
            <a:r>
              <a:rPr lang="en-US" altLang="zh-CN" sz="1600" i="1" kern="0" dirty="0" err="1">
                <a:solidFill>
                  <a:srgbClr val="000066"/>
                </a:solidFill>
                <a:effectLst/>
                <a:latin typeface="Arial" panose="020B0604020202020204" pitchFamily="34" charset="0"/>
                <a:ea typeface="宋体" panose="02010600030101010101" pitchFamily="2" charset="-122"/>
                <a:cs typeface="Arial" panose="020B0604020202020204" pitchFamily="34" charset="0"/>
              </a:rPr>
              <a:t>v.s</a:t>
            </a:r>
            <a:r>
              <a:rPr lang="en-US" altLang="zh-CN" sz="1600" i="1" kern="0" dirty="0">
                <a:solidFill>
                  <a:srgbClr val="000066"/>
                </a:solidFill>
                <a:effectLst/>
                <a:latin typeface="Arial" panose="020B0604020202020204" pitchFamily="34" charset="0"/>
                <a:ea typeface="宋体" panose="02010600030101010101" pitchFamily="2" charset="-122"/>
                <a:cs typeface="Arial" panose="020B0604020202020204" pitchFamily="34" charset="0"/>
              </a:rPr>
              <a:t>. </a:t>
            </a:r>
            <a:r>
              <a:rPr lang="en-US" altLang="zh-CN" sz="1600" kern="0" dirty="0">
                <a:solidFill>
                  <a:srgbClr val="000066"/>
                </a:solidFill>
                <a:effectLst/>
                <a:latin typeface="Arial" panose="020B0604020202020204" pitchFamily="34" charset="0"/>
                <a:ea typeface="宋体" panose="02010600030101010101" pitchFamily="2" charset="-122"/>
                <a:cs typeface="Arial" panose="020B0604020202020204" pitchFamily="34" charset="0"/>
              </a:rPr>
              <a:t>67.6%) at week 6, and symptomatic remission rate (77.1% </a:t>
            </a:r>
            <a:r>
              <a:rPr lang="en-US" altLang="zh-CN" sz="1600" i="1" kern="0" dirty="0" err="1">
                <a:solidFill>
                  <a:srgbClr val="000066"/>
                </a:solidFill>
                <a:effectLst/>
                <a:latin typeface="Arial" panose="020B0604020202020204" pitchFamily="34" charset="0"/>
                <a:ea typeface="宋体" panose="02010600030101010101" pitchFamily="2" charset="-122"/>
                <a:cs typeface="Arial" panose="020B0604020202020204" pitchFamily="34" charset="0"/>
              </a:rPr>
              <a:t>v.s</a:t>
            </a:r>
            <a:r>
              <a:rPr lang="en-US" altLang="zh-CN" sz="1600" i="1" kern="0" dirty="0">
                <a:solidFill>
                  <a:srgbClr val="000066"/>
                </a:solidFill>
                <a:effectLst/>
                <a:latin typeface="Arial" panose="020B0604020202020204" pitchFamily="34" charset="0"/>
                <a:ea typeface="宋体" panose="02010600030101010101" pitchFamily="2" charset="-122"/>
                <a:cs typeface="Arial" panose="020B0604020202020204" pitchFamily="34" charset="0"/>
              </a:rPr>
              <a:t>.</a:t>
            </a:r>
            <a:r>
              <a:rPr lang="en-US" altLang="zh-CN" sz="1600" kern="0" dirty="0">
                <a:solidFill>
                  <a:srgbClr val="000066"/>
                </a:solidFill>
                <a:effectLst/>
                <a:latin typeface="Arial" panose="020B0604020202020204" pitchFamily="34" charset="0"/>
                <a:ea typeface="宋体" panose="02010600030101010101" pitchFamily="2" charset="-122"/>
                <a:cs typeface="Arial" panose="020B0604020202020204" pitchFamily="34" charset="0"/>
              </a:rPr>
              <a:t> 59.5%) at week 12, compared to TAU group.</a:t>
            </a:r>
            <a:endParaRPr lang="zh-CN" altLang="en-US" sz="1600" dirty="0">
              <a:solidFill>
                <a:srgbClr val="000066"/>
              </a:solidFill>
              <a:latin typeface="Arial" panose="020B0604020202020204" pitchFamily="34" charset="0"/>
              <a:cs typeface="Arial" panose="020B0604020202020204" pitchFamily="34" charset="0"/>
            </a:endParaRPr>
          </a:p>
        </p:txBody>
      </p:sp>
      <p:pic>
        <p:nvPicPr>
          <p:cNvPr id="6" name="图片 4">
            <a:extLst>
              <a:ext uri="{FF2B5EF4-FFF2-40B4-BE49-F238E27FC236}">
                <a16:creationId xmlns:a16="http://schemas.microsoft.com/office/drawing/2014/main" id="{FE539149-8748-DCE2-203A-4C6C349F2F07}"/>
              </a:ext>
            </a:extLst>
          </p:cNvPr>
          <p:cNvPicPr>
            <a:picLocks noChangeAspect="1"/>
          </p:cNvPicPr>
          <p:nvPr/>
        </p:nvPicPr>
        <p:blipFill rotWithShape="1">
          <a:blip r:embed="rId3">
            <a:extLst>
              <a:ext uri="{28A0092B-C50C-407E-A947-70E740481C1C}">
                <a14:useLocalDpi xmlns:a14="http://schemas.microsoft.com/office/drawing/2010/main" val="0"/>
              </a:ext>
            </a:extLst>
          </a:blip>
          <a:srcRect l="9683" t="28101" r="56636" b="44641"/>
          <a:stretch/>
        </p:blipFill>
        <p:spPr bwMode="auto">
          <a:xfrm>
            <a:off x="5170722" y="1330905"/>
            <a:ext cx="3762263" cy="171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
            <a:extLst>
              <a:ext uri="{FF2B5EF4-FFF2-40B4-BE49-F238E27FC236}">
                <a16:creationId xmlns:a16="http://schemas.microsoft.com/office/drawing/2014/main" id="{30746ECC-534E-5D2C-77FC-83155ACEFA85}"/>
              </a:ext>
            </a:extLst>
          </p:cNvPr>
          <p:cNvPicPr>
            <a:picLocks noChangeAspect="1"/>
          </p:cNvPicPr>
          <p:nvPr/>
        </p:nvPicPr>
        <p:blipFill>
          <a:blip r:embed="rId4">
            <a:extLst>
              <a:ext uri="{28A0092B-C50C-407E-A947-70E740481C1C}">
                <a14:useLocalDpi xmlns:a14="http://schemas.microsoft.com/office/drawing/2010/main" val="0"/>
              </a:ext>
            </a:extLst>
          </a:blip>
          <a:srcRect l="18375" t="58000" r="30125" b="23555"/>
          <a:stretch>
            <a:fillRect/>
          </a:stretch>
        </p:blipFill>
        <p:spPr bwMode="auto">
          <a:xfrm>
            <a:off x="5072741" y="3289924"/>
            <a:ext cx="4071259" cy="787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3C19C7E8-D159-048D-F90C-DC40A602E502}"/>
              </a:ext>
            </a:extLst>
          </p:cNvPr>
          <p:cNvSpPr>
            <a:spLocks noChangeArrowheads="1"/>
          </p:cNvSpPr>
          <p:nvPr/>
        </p:nvSpPr>
        <p:spPr bwMode="auto">
          <a:xfrm>
            <a:off x="535944" y="6479721"/>
            <a:ext cx="55298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sq-AL" altLang="zh-CN" sz="1400" i="1" dirty="0">
                <a:solidFill>
                  <a:srgbClr val="000066"/>
                </a:solidFill>
                <a:cs typeface="Arial" panose="020B0604020202020204" pitchFamily="34" charset="0"/>
              </a:rPr>
              <a:t>Hall-Flavi</a:t>
            </a:r>
            <a:r>
              <a:rPr lang="en-US" altLang="zh-CN" sz="1400" i="1" dirty="0">
                <a:solidFill>
                  <a:srgbClr val="000066"/>
                </a:solidFill>
                <a:cs typeface="Arial" panose="020B0604020202020204" pitchFamily="34" charset="0"/>
              </a:rPr>
              <a:t>n et al., </a:t>
            </a:r>
            <a:r>
              <a:rPr lang="en-US" altLang="zh-CN" sz="1400" i="1" dirty="0" err="1">
                <a:solidFill>
                  <a:srgbClr val="000066"/>
                </a:solidFill>
                <a:cs typeface="Arial" panose="020B0604020202020204" pitchFamily="34" charset="0"/>
              </a:rPr>
              <a:t>Transl</a:t>
            </a:r>
            <a:r>
              <a:rPr lang="en-US" altLang="zh-CN" sz="1400" i="1" dirty="0">
                <a:solidFill>
                  <a:srgbClr val="000066"/>
                </a:solidFill>
                <a:cs typeface="Arial" panose="020B0604020202020204" pitchFamily="34" charset="0"/>
              </a:rPr>
              <a:t> Psychiatry 2012; Unpublished data</a:t>
            </a:r>
            <a:endParaRPr lang="zh-CN" altLang="en-US" sz="1400" i="1" dirty="0">
              <a:solidFill>
                <a:srgbClr val="000066"/>
              </a:solidFill>
              <a:cs typeface="Arial" panose="020B0604020202020204" pitchFamily="34" charset="0"/>
            </a:endParaRPr>
          </a:p>
        </p:txBody>
      </p:sp>
      <p:grpSp>
        <p:nvGrpSpPr>
          <p:cNvPr id="14" name="组合 13">
            <a:extLst>
              <a:ext uri="{FF2B5EF4-FFF2-40B4-BE49-F238E27FC236}">
                <a16:creationId xmlns:a16="http://schemas.microsoft.com/office/drawing/2014/main" id="{6B0C8EA2-26F5-AE3D-DA89-FAAE30FF89C3}"/>
              </a:ext>
            </a:extLst>
          </p:cNvPr>
          <p:cNvGrpSpPr/>
          <p:nvPr/>
        </p:nvGrpSpPr>
        <p:grpSpPr>
          <a:xfrm>
            <a:off x="1386891" y="3683625"/>
            <a:ext cx="2670029" cy="2658843"/>
            <a:chOff x="1706586" y="3516923"/>
            <a:chExt cx="2670029" cy="2658843"/>
          </a:xfrm>
        </p:grpSpPr>
        <p:grpSp>
          <p:nvGrpSpPr>
            <p:cNvPr id="9" name="组合 8">
              <a:extLst>
                <a:ext uri="{FF2B5EF4-FFF2-40B4-BE49-F238E27FC236}">
                  <a16:creationId xmlns:a16="http://schemas.microsoft.com/office/drawing/2014/main" id="{708622EE-C707-C9D6-66A3-69DEB2A0020E}"/>
                </a:ext>
              </a:extLst>
            </p:cNvPr>
            <p:cNvGrpSpPr/>
            <p:nvPr/>
          </p:nvGrpSpPr>
          <p:grpSpPr>
            <a:xfrm>
              <a:off x="1706586" y="3619727"/>
              <a:ext cx="2563921" cy="2556039"/>
              <a:chOff x="6037851" y="3817004"/>
              <a:chExt cx="2384604" cy="2574271"/>
            </a:xfrm>
          </p:grpSpPr>
          <p:pic>
            <p:nvPicPr>
              <p:cNvPr id="10" name="图片 9">
                <a:extLst>
                  <a:ext uri="{FF2B5EF4-FFF2-40B4-BE49-F238E27FC236}">
                    <a16:creationId xmlns:a16="http://schemas.microsoft.com/office/drawing/2014/main" id="{4E1BB673-6211-BBA9-987A-4E3EB5470713}"/>
                  </a:ext>
                </a:extLst>
              </p:cNvPr>
              <p:cNvPicPr>
                <a:picLocks noChangeAspect="1"/>
              </p:cNvPicPr>
              <p:nvPr/>
            </p:nvPicPr>
            <p:blipFill rotWithShape="1">
              <a:blip r:embed="rId5">
                <a:extLst>
                  <a:ext uri="{28A0092B-C50C-407E-A947-70E740481C1C}">
                    <a14:useLocalDpi xmlns:a14="http://schemas.microsoft.com/office/drawing/2010/main" val="0"/>
                  </a:ext>
                </a:extLst>
              </a:blip>
              <a:srcRect l="36353" t="22714" r="50586" b="35519"/>
              <a:stretch/>
            </p:blipFill>
            <p:spPr>
              <a:xfrm>
                <a:off x="6037851" y="3817004"/>
                <a:ext cx="1189444" cy="2574271"/>
              </a:xfrm>
              <a:prstGeom prst="rect">
                <a:avLst/>
              </a:prstGeom>
            </p:spPr>
          </p:pic>
          <p:pic>
            <p:nvPicPr>
              <p:cNvPr id="11" name="图片 10">
                <a:extLst>
                  <a:ext uri="{FF2B5EF4-FFF2-40B4-BE49-F238E27FC236}">
                    <a16:creationId xmlns:a16="http://schemas.microsoft.com/office/drawing/2014/main" id="{AAE7409A-C175-01B3-4FFA-BE86899EEFC3}"/>
                  </a:ext>
                </a:extLst>
              </p:cNvPr>
              <p:cNvPicPr>
                <a:picLocks noChangeAspect="1"/>
              </p:cNvPicPr>
              <p:nvPr/>
            </p:nvPicPr>
            <p:blipFill rotWithShape="1">
              <a:blip r:embed="rId5">
                <a:extLst>
                  <a:ext uri="{28A0092B-C50C-407E-A947-70E740481C1C}">
                    <a14:useLocalDpi xmlns:a14="http://schemas.microsoft.com/office/drawing/2010/main" val="0"/>
                  </a:ext>
                </a:extLst>
              </a:blip>
              <a:srcRect l="36658" t="63881" r="51467" b="3117"/>
              <a:stretch/>
            </p:blipFill>
            <p:spPr>
              <a:xfrm>
                <a:off x="7294048" y="4088523"/>
                <a:ext cx="1081500" cy="2034097"/>
              </a:xfrm>
              <a:prstGeom prst="rect">
                <a:avLst/>
              </a:prstGeom>
            </p:spPr>
          </p:pic>
          <p:pic>
            <p:nvPicPr>
              <p:cNvPr id="12" name="图片 11">
                <a:extLst>
                  <a:ext uri="{FF2B5EF4-FFF2-40B4-BE49-F238E27FC236}">
                    <a16:creationId xmlns:a16="http://schemas.microsoft.com/office/drawing/2014/main" id="{2E711B3A-54C4-A752-D78E-DC513C7001C6}"/>
                  </a:ext>
                </a:extLst>
              </p:cNvPr>
              <p:cNvPicPr>
                <a:picLocks noChangeAspect="1"/>
              </p:cNvPicPr>
              <p:nvPr/>
            </p:nvPicPr>
            <p:blipFill rotWithShape="1">
              <a:blip r:embed="rId5">
                <a:extLst>
                  <a:ext uri="{28A0092B-C50C-407E-A947-70E740481C1C}">
                    <a14:useLocalDpi xmlns:a14="http://schemas.microsoft.com/office/drawing/2010/main" val="0"/>
                  </a:ext>
                </a:extLst>
              </a:blip>
              <a:srcRect l="37017" t="23321" r="50693" b="71672"/>
              <a:stretch/>
            </p:blipFill>
            <p:spPr>
              <a:xfrm>
                <a:off x="7303216" y="3851297"/>
                <a:ext cx="1119239" cy="308598"/>
              </a:xfrm>
              <a:prstGeom prst="rect">
                <a:avLst/>
              </a:prstGeom>
            </p:spPr>
          </p:pic>
        </p:grpSp>
        <p:sp>
          <p:nvSpPr>
            <p:cNvPr id="13" name="文本框 12">
              <a:extLst>
                <a:ext uri="{FF2B5EF4-FFF2-40B4-BE49-F238E27FC236}">
                  <a16:creationId xmlns:a16="http://schemas.microsoft.com/office/drawing/2014/main" id="{88270128-93DA-5288-6447-0EAF78B6D975}"/>
                </a:ext>
              </a:extLst>
            </p:cNvPr>
            <p:cNvSpPr txBox="1"/>
            <p:nvPr/>
          </p:nvSpPr>
          <p:spPr>
            <a:xfrm>
              <a:off x="1711569" y="3516923"/>
              <a:ext cx="2665046" cy="369332"/>
            </a:xfrm>
            <a:prstGeom prst="rect">
              <a:avLst/>
            </a:prstGeom>
            <a:solidFill>
              <a:schemeClr val="bg1"/>
            </a:solidFill>
          </p:spPr>
          <p:txBody>
            <a:bodyPr wrap="square" rtlCol="0">
              <a:spAutoFit/>
            </a:bodyPr>
            <a:lstStyle/>
            <a:p>
              <a:r>
                <a:rPr lang="en-US" altLang="zh-CN" dirty="0"/>
                <a:t>Genes  Loci     Genes Loci</a:t>
              </a:r>
              <a:endParaRPr lang="zh-CN" altLang="en-US" dirty="0"/>
            </a:p>
          </p:txBody>
        </p:sp>
      </p:grpSp>
      <p:sp>
        <p:nvSpPr>
          <p:cNvPr id="16" name="文本框 15">
            <a:extLst>
              <a:ext uri="{FF2B5EF4-FFF2-40B4-BE49-F238E27FC236}">
                <a16:creationId xmlns:a16="http://schemas.microsoft.com/office/drawing/2014/main" id="{CAC02B42-9DE9-7801-100D-4CAD280E9341}"/>
              </a:ext>
            </a:extLst>
          </p:cNvPr>
          <p:cNvSpPr txBox="1"/>
          <p:nvPr/>
        </p:nvSpPr>
        <p:spPr>
          <a:xfrm>
            <a:off x="1047262" y="167003"/>
            <a:ext cx="7629571" cy="646331"/>
          </a:xfrm>
          <a:prstGeom prst="rect">
            <a:avLst/>
          </a:prstGeom>
          <a:noFill/>
        </p:spPr>
        <p:txBody>
          <a:bodyPr wrap="square">
            <a:spAutoFit/>
          </a:bodyPr>
          <a:lstStyle/>
          <a:p>
            <a:r>
              <a:rPr lang="en-US" altLang="zh-CN" b="1" kern="0" dirty="0">
                <a:solidFill>
                  <a:srgbClr val="000066"/>
                </a:solidFill>
                <a:latin typeface="Arial" panose="020B0604020202020204" pitchFamily="34" charset="0"/>
                <a:ea typeface="宋体" panose="02010600030101010101" pitchFamily="2" charset="-122"/>
                <a:cs typeface="Arial" panose="020B0604020202020204" pitchFamily="34" charset="0"/>
              </a:rPr>
              <a:t>Pharmacogenomics-Guided Pharmacotherapy of </a:t>
            </a:r>
            <a:r>
              <a:rPr lang="en-US" altLang="zh-CN" sz="1800" b="1" kern="0" dirty="0">
                <a:solidFill>
                  <a:srgbClr val="000066"/>
                </a:solidFill>
                <a:effectLst/>
                <a:latin typeface="Arial" panose="020B0604020202020204" pitchFamily="34" charset="0"/>
                <a:ea typeface="宋体" panose="02010600030101010101" pitchFamily="2" charset="-122"/>
                <a:cs typeface="Arial" panose="020B0604020202020204" pitchFamily="34" charset="0"/>
              </a:rPr>
              <a:t>Schizophrenia in Chinese Han Schizophrenic Patients: A Randomized Controlled Trial</a:t>
            </a:r>
            <a:endParaRPr lang="zh-CN" altLang="en-US" dirty="0">
              <a:solidFill>
                <a:srgbClr val="0000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7680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内容占位符 2">
            <a:extLst>
              <a:ext uri="{FF2B5EF4-FFF2-40B4-BE49-F238E27FC236}">
                <a16:creationId xmlns:a16="http://schemas.microsoft.com/office/drawing/2014/main" id="{A6D7E1D4-C5A7-4A07-908E-B719D5F881FA}"/>
              </a:ext>
            </a:extLst>
          </p:cNvPr>
          <p:cNvSpPr>
            <a:spLocks noGrp="1"/>
          </p:cNvSpPr>
          <p:nvPr>
            <p:ph sz="half" idx="4294967295"/>
          </p:nvPr>
        </p:nvSpPr>
        <p:spPr>
          <a:xfrm>
            <a:off x="523397" y="1133745"/>
            <a:ext cx="8324077" cy="3101371"/>
          </a:xfrm>
        </p:spPr>
        <p:txBody>
          <a:bodyPr>
            <a:noAutofit/>
          </a:bodyPr>
          <a:lstStyle/>
          <a:p>
            <a:pPr>
              <a:lnSpc>
                <a:spcPct val="130000"/>
              </a:lnSpc>
              <a:spcBef>
                <a:spcPts val="600"/>
              </a:spcBef>
              <a:buClr>
                <a:srgbClr val="FF0000"/>
              </a:buClr>
              <a:defRPr/>
            </a:pPr>
            <a:r>
              <a:rPr kumimoji="0" lang="en-US" altLang="zh-CN" sz="1600" dirty="0">
                <a:solidFill>
                  <a:srgbClr val="000066"/>
                </a:solidFill>
                <a:latin typeface="Arial" panose="020B0604020202020204" pitchFamily="34" charset="0"/>
                <a:ea typeface="微软雅黑"/>
                <a:cs typeface="Arial" panose="020B0604020202020204" pitchFamily="34" charset="0"/>
              </a:rPr>
              <a:t>We found </a:t>
            </a:r>
            <a:r>
              <a:rPr kumimoji="0" lang="en-US" altLang="zh-CN" sz="1600" dirty="0">
                <a:solidFill>
                  <a:srgbClr val="C00000"/>
                </a:solidFill>
                <a:latin typeface="Arial" panose="020B0604020202020204" pitchFamily="34" charset="0"/>
                <a:ea typeface="微软雅黑"/>
                <a:cs typeface="Arial" panose="020B0604020202020204" pitchFamily="34" charset="0"/>
              </a:rPr>
              <a:t>f</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ive novel significant loci</a:t>
            </a:r>
            <a:r>
              <a:rPr lang="en-US" altLang="zh-CN" sz="1600" dirty="0">
                <a:solidFill>
                  <a:srgbClr val="000066"/>
                </a:solidFill>
                <a:latin typeface="Arial" panose="020B0604020202020204" pitchFamily="34" charset="0"/>
                <a:ea typeface="微软雅黑" panose="020B0503020204020204" pitchFamily="34" charset="-122"/>
                <a:cs typeface="Arial" panose="020B0604020202020204" pitchFamily="34" charset="0"/>
              </a:rPr>
              <a:t> (</a:t>
            </a:r>
            <a:r>
              <a:rPr lang="en-US" altLang="zh-CN" sz="1600" i="1" dirty="0">
                <a:solidFill>
                  <a:srgbClr val="000066"/>
                </a:solidFill>
                <a:latin typeface="Arial" panose="020B0604020202020204" pitchFamily="34" charset="0"/>
                <a:ea typeface="微软雅黑" panose="020B0503020204020204" pitchFamily="34" charset="-122"/>
                <a:cs typeface="Arial" panose="020B0604020202020204" pitchFamily="34" charset="0"/>
              </a:rPr>
              <a:t>SLC1A1, PCDH7, MEGF10, CNTNAP5, TNIK</a:t>
            </a:r>
            <a:r>
              <a:rPr lang="en-US" altLang="zh-CN" sz="1600" dirty="0">
                <a:solidFill>
                  <a:srgbClr val="000066"/>
                </a:solidFill>
                <a:latin typeface="Arial" panose="020B0604020202020204" pitchFamily="34" charset="0"/>
                <a:ea typeface="微软雅黑" panose="020B0503020204020204" pitchFamily="34" charset="-122"/>
                <a:cs typeface="Arial" panose="020B0604020202020204" pitchFamily="34" charset="0"/>
              </a:rPr>
              <a:t>) were associated with </a:t>
            </a:r>
            <a:r>
              <a:rPr lang="en-US" altLang="zh-CN" sz="1600" dirty="0">
                <a:solidFill>
                  <a:srgbClr val="C00000"/>
                </a:solidFill>
                <a:latin typeface="Arial" panose="020B0604020202020204" pitchFamily="34" charset="0"/>
                <a:ea typeface="微软雅黑" panose="020B0503020204020204" pitchFamily="34" charset="-122"/>
                <a:cs typeface="Arial" panose="020B0604020202020204" pitchFamily="34" charset="0"/>
              </a:rPr>
              <a:t>therapeutic effects </a:t>
            </a:r>
            <a:r>
              <a:rPr lang="en-US" altLang="zh-CN" sz="1600" dirty="0">
                <a:solidFill>
                  <a:srgbClr val="000066"/>
                </a:solidFill>
                <a:latin typeface="Arial" panose="020B0604020202020204" pitchFamily="34" charset="0"/>
                <a:ea typeface="微软雅黑" panose="020B0503020204020204" pitchFamily="34" charset="-122"/>
                <a:cs typeface="Arial" panose="020B0604020202020204" pitchFamily="34" charset="0"/>
              </a:rPr>
              <a:t>of antipsychotics in Chinese Han. </a:t>
            </a:r>
            <a:r>
              <a:rPr lang="en-US" altLang="zh-CN" sz="1600" dirty="0">
                <a:solidFill>
                  <a:srgbClr val="000066"/>
                </a:solidFill>
                <a:latin typeface="Arial" panose="020B0604020202020204" pitchFamily="34" charset="0"/>
                <a:ea typeface="Adobe 黑体 Std R" pitchFamily="34" charset="-122"/>
                <a:cs typeface="Arial" panose="020B0604020202020204" pitchFamily="34" charset="0"/>
              </a:rPr>
              <a:t>Discriminative power of</a:t>
            </a:r>
            <a:r>
              <a:rPr lang="en-US" altLang="zh-CN" sz="1600" dirty="0">
                <a:solidFill>
                  <a:srgbClr val="000066"/>
                </a:solidFill>
                <a:latin typeface="Arial" panose="020B0604020202020204" pitchFamily="34" charset="0"/>
                <a:ea typeface="微软雅黑" panose="020B0503020204020204" pitchFamily="34" charset="-122"/>
                <a:cs typeface="Arial" panose="020B0604020202020204" pitchFamily="34" charset="0"/>
              </a:rPr>
              <a:t> multi-genes</a:t>
            </a:r>
            <a:r>
              <a:rPr lang="en-US" altLang="zh-CN" sz="1600" dirty="0">
                <a:solidFill>
                  <a:srgbClr val="000066"/>
                </a:solidFill>
                <a:latin typeface="Arial" panose="020B0604020202020204" pitchFamily="34" charset="0"/>
                <a:ea typeface="Adobe 黑体 Std R" pitchFamily="34" charset="-122"/>
                <a:cs typeface="Arial" panose="020B0604020202020204" pitchFamily="34" charset="0"/>
              </a:rPr>
              <a:t> to distinguish responders from non-responders (AUC 71.3%).</a:t>
            </a:r>
          </a:p>
          <a:p>
            <a:pPr>
              <a:lnSpc>
                <a:spcPct val="130000"/>
              </a:lnSpc>
              <a:spcBef>
                <a:spcPts val="600"/>
              </a:spcBef>
              <a:buClr>
                <a:srgbClr val="FF0000"/>
              </a:buClr>
              <a:defRPr/>
            </a:pPr>
            <a:r>
              <a:rPr lang="en-US" altLang="zh-CN" sz="1600" dirty="0">
                <a:solidFill>
                  <a:srgbClr val="000066"/>
                </a:solidFill>
                <a:latin typeface="Arial" panose="020B0604020202020204" pitchFamily="34" charset="0"/>
                <a:ea typeface="Adobe 黑体 Std R" pitchFamily="34" charset="-122"/>
                <a:cs typeface="Arial" panose="020B0604020202020204" pitchFamily="34" charset="0"/>
              </a:rPr>
              <a:t>Several susceptible genes related to </a:t>
            </a:r>
            <a:r>
              <a:rPr lang="en-US" altLang="zh-CN" sz="1600" dirty="0">
                <a:solidFill>
                  <a:srgbClr val="C00000"/>
                </a:solidFill>
                <a:latin typeface="Arial" panose="020B0604020202020204" pitchFamily="34" charset="0"/>
                <a:ea typeface="Adobe 黑体 Std R" pitchFamily="34" charset="-122"/>
                <a:cs typeface="Arial" panose="020B0604020202020204" pitchFamily="34" charset="0"/>
              </a:rPr>
              <a:t>glucose metabolism</a:t>
            </a:r>
            <a:r>
              <a:rPr lang="en-US" altLang="zh-CN" sz="1600" dirty="0">
                <a:solidFill>
                  <a:srgbClr val="000066"/>
                </a:solidFill>
                <a:latin typeface="Arial" panose="020B0604020202020204" pitchFamily="34" charset="0"/>
                <a:ea typeface="Adobe 黑体 Std R" pitchFamily="34" charset="-122"/>
                <a:cs typeface="Arial" panose="020B0604020202020204" pitchFamily="34" charset="0"/>
              </a:rPr>
              <a:t> (</a:t>
            </a:r>
            <a:r>
              <a:rPr lang="en-US" altLang="zh-CN" sz="1600" i="1" dirty="0">
                <a:solidFill>
                  <a:srgbClr val="000066"/>
                </a:solidFill>
                <a:latin typeface="Arial" panose="020B0604020202020204" pitchFamily="34" charset="0"/>
                <a:ea typeface="Adobe 黑体 Std R" pitchFamily="34" charset="-122"/>
                <a:cs typeface="Arial" panose="020B0604020202020204" pitchFamily="34" charset="0"/>
              </a:rPr>
              <a:t>PTPRD, GFPT2, ACTR3, PEPD</a:t>
            </a:r>
            <a:r>
              <a:rPr lang="en-US" altLang="zh-CN" sz="1600" dirty="0">
                <a:solidFill>
                  <a:srgbClr val="000066"/>
                </a:solidFill>
                <a:latin typeface="Arial" panose="020B0604020202020204" pitchFamily="34" charset="0"/>
                <a:ea typeface="Adobe 黑体 Std R" pitchFamily="34" charset="-122"/>
                <a:cs typeface="Arial" panose="020B0604020202020204" pitchFamily="34" charset="0"/>
              </a:rPr>
              <a:t>) were associated with </a:t>
            </a:r>
            <a:r>
              <a:rPr lang="en-US" altLang="zh-CN" sz="1600" dirty="0">
                <a:solidFill>
                  <a:srgbClr val="C00000"/>
                </a:solidFill>
                <a:latin typeface="Arial" panose="020B0604020202020204" pitchFamily="34" charset="0"/>
                <a:ea typeface="Adobe 黑体 Std R" pitchFamily="34" charset="-122"/>
                <a:cs typeface="Arial" panose="020B0604020202020204" pitchFamily="34" charset="0"/>
              </a:rPr>
              <a:t>AIWG</a:t>
            </a:r>
          </a:p>
          <a:p>
            <a:pPr>
              <a:lnSpc>
                <a:spcPct val="130000"/>
              </a:lnSpc>
              <a:spcBef>
                <a:spcPts val="600"/>
              </a:spcBef>
              <a:buClr>
                <a:srgbClr val="FF0000"/>
              </a:buClr>
              <a:defRPr/>
            </a:pPr>
            <a:r>
              <a:rPr lang="en-US" altLang="zh-CN" sz="1600" dirty="0">
                <a:solidFill>
                  <a:srgbClr val="C00000"/>
                </a:solidFill>
                <a:latin typeface="Arial" panose="020B0604020202020204" pitchFamily="34" charset="0"/>
                <a:ea typeface="Adobe 黑体 Std R" pitchFamily="34" charset="-122"/>
                <a:cs typeface="Arial" panose="020B0604020202020204" pitchFamily="34" charset="0"/>
              </a:rPr>
              <a:t>Multi-omics strategies </a:t>
            </a:r>
            <a:r>
              <a:rPr lang="en-US" altLang="zh-CN" sz="1600" dirty="0">
                <a:solidFill>
                  <a:srgbClr val="000066"/>
                </a:solidFill>
                <a:latin typeface="Arial" panose="020B0604020202020204" pitchFamily="34" charset="0"/>
                <a:ea typeface="Adobe 黑体 Std R" pitchFamily="34" charset="-122"/>
                <a:cs typeface="Arial" panose="020B0604020202020204" pitchFamily="34" charset="0"/>
              </a:rPr>
              <a:t>should be helpful to explain the potential mechanism of antipsychotics or risk for schizophrenia. </a:t>
            </a:r>
          </a:p>
          <a:p>
            <a:pPr>
              <a:lnSpc>
                <a:spcPct val="130000"/>
              </a:lnSpc>
              <a:spcBef>
                <a:spcPts val="600"/>
              </a:spcBef>
              <a:buClr>
                <a:srgbClr val="FF0000"/>
              </a:buClr>
              <a:defRPr/>
            </a:pPr>
            <a:r>
              <a:rPr lang="en-US" altLang="zh-CN" sz="1600" dirty="0">
                <a:solidFill>
                  <a:srgbClr val="000066"/>
                </a:solidFill>
                <a:latin typeface="Arial" panose="020B0604020202020204" pitchFamily="34" charset="0"/>
                <a:ea typeface="Adobe 黑体 Std R" pitchFamily="34" charset="-122"/>
                <a:cs typeface="Arial" panose="020B0604020202020204" pitchFamily="34" charset="0"/>
              </a:rPr>
              <a:t>Then, how about the hypothesis of </a:t>
            </a:r>
            <a:r>
              <a:rPr lang="en-US" altLang="zh-CN" sz="1600" dirty="0">
                <a:solidFill>
                  <a:srgbClr val="C00000"/>
                </a:solidFill>
                <a:latin typeface="Arial" panose="020B0604020202020204" pitchFamily="34" charset="0"/>
                <a:ea typeface="Adobe 黑体 Std R" pitchFamily="34" charset="-122"/>
                <a:cs typeface="Arial" panose="020B0604020202020204" pitchFamily="34" charset="0"/>
              </a:rPr>
              <a:t>dopaminergic hyperfunction </a:t>
            </a:r>
            <a:r>
              <a:rPr lang="en-US" altLang="zh-CN" sz="1600" dirty="0">
                <a:solidFill>
                  <a:srgbClr val="000066"/>
                </a:solidFill>
                <a:latin typeface="Arial" panose="020B0604020202020204" pitchFamily="34" charset="0"/>
                <a:ea typeface="Adobe 黑体 Std R" pitchFamily="34" charset="-122"/>
                <a:cs typeface="Arial" panose="020B0604020202020204" pitchFamily="34" charset="0"/>
              </a:rPr>
              <a:t>in schizophrenia? Should we explain that synapse transmission may also play key roles in pharmacological mechanism in schizophrenia?</a:t>
            </a:r>
          </a:p>
        </p:txBody>
      </p:sp>
      <p:sp>
        <p:nvSpPr>
          <p:cNvPr id="18" name="文本框 5">
            <a:extLst>
              <a:ext uri="{FF2B5EF4-FFF2-40B4-BE49-F238E27FC236}">
                <a16:creationId xmlns:a16="http://schemas.microsoft.com/office/drawing/2014/main" id="{73E2E5DB-8D44-47E1-AA88-D8892F7F9247}"/>
              </a:ext>
            </a:extLst>
          </p:cNvPr>
          <p:cNvSpPr txBox="1">
            <a:spLocks noChangeArrowheads="1"/>
          </p:cNvSpPr>
          <p:nvPr/>
        </p:nvSpPr>
        <p:spPr bwMode="auto">
          <a:xfrm>
            <a:off x="523398" y="188640"/>
            <a:ext cx="81440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66"/>
                </a:solidFill>
                <a:effectLst/>
                <a:uLnTx/>
                <a:uFillTx/>
                <a:latin typeface="微软雅黑"/>
                <a:ea typeface="微软雅黑"/>
                <a:cs typeface="微软雅黑"/>
              </a:rPr>
              <a:t>Conclusions</a:t>
            </a:r>
            <a:endParaRPr kumimoji="0" lang="zh-CN" altLang="en-US" sz="2800" b="1" i="0" u="none" strike="noStrike" kern="1200" cap="none" spc="0" normalizeH="0" baseline="0" noProof="0" dirty="0">
              <a:ln>
                <a:noFill/>
              </a:ln>
              <a:solidFill>
                <a:srgbClr val="000066"/>
              </a:solidFill>
              <a:effectLst/>
              <a:uLnTx/>
              <a:uFillTx/>
              <a:latin typeface="微软雅黑"/>
              <a:ea typeface="微软雅黑"/>
              <a:cs typeface="微软雅黑"/>
            </a:endParaRPr>
          </a:p>
        </p:txBody>
      </p:sp>
      <p:sp>
        <p:nvSpPr>
          <p:cNvPr id="9" name="灯片编号占位符 5">
            <a:extLst>
              <a:ext uri="{FF2B5EF4-FFF2-40B4-BE49-F238E27FC236}">
                <a16:creationId xmlns:a16="http://schemas.microsoft.com/office/drawing/2014/main" id="{D92DA3B2-9151-409C-91B1-3999B2FAD857}"/>
              </a:ext>
            </a:extLst>
          </p:cNvPr>
          <p:cNvSpPr txBox="1">
            <a:spLocks/>
          </p:cNvSpPr>
          <p:nvPr/>
        </p:nvSpPr>
        <p:spPr>
          <a:xfrm>
            <a:off x="6983905" y="6399330"/>
            <a:ext cx="21336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l" rtl="0" eaLnBrk="1" fontAlgn="base" hangingPunct="1">
              <a:spcBef>
                <a:spcPct val="0"/>
              </a:spcBef>
              <a:spcAft>
                <a:spcPct val="0"/>
              </a:spcAft>
              <a:defRPr sz="1200" kern="1200" smtClean="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9pPr>
          </a:lstStyle>
          <a:p>
            <a:pPr algn="r">
              <a:defRPr/>
            </a:pPr>
            <a:fld id="{F591E998-BD68-4518-92CC-CE63CB5B4584}" type="slidenum">
              <a:rPr lang="en-US" altLang="zh-CN" sz="1400" smtClean="0">
                <a:solidFill>
                  <a:srgbClr val="000066"/>
                </a:solidFill>
                <a:latin typeface="Arial" panose="020B0604020202020204" pitchFamily="34" charset="0"/>
                <a:cs typeface="Arial" panose="020B0604020202020204" pitchFamily="34" charset="0"/>
              </a:rPr>
              <a:pPr algn="r">
                <a:defRPr/>
              </a:pPr>
              <a:t>12</a:t>
            </a:fld>
            <a:endParaRPr lang="en-US" altLang="zh-CN" sz="1400" dirty="0">
              <a:solidFill>
                <a:srgbClr val="000066"/>
              </a:solidFill>
              <a:latin typeface="Arial" panose="020B0604020202020204" pitchFamily="34" charset="0"/>
              <a:cs typeface="Arial" panose="020B0604020202020204" pitchFamily="34" charset="0"/>
            </a:endParaRPr>
          </a:p>
        </p:txBody>
      </p:sp>
      <p:grpSp>
        <p:nvGrpSpPr>
          <p:cNvPr id="4" name="组合 3">
            <a:extLst>
              <a:ext uri="{FF2B5EF4-FFF2-40B4-BE49-F238E27FC236}">
                <a16:creationId xmlns:a16="http://schemas.microsoft.com/office/drawing/2014/main" id="{49E14251-8838-41B6-AF99-B41C87A7F941}"/>
              </a:ext>
            </a:extLst>
          </p:cNvPr>
          <p:cNvGrpSpPr/>
          <p:nvPr/>
        </p:nvGrpSpPr>
        <p:grpSpPr>
          <a:xfrm>
            <a:off x="1273725" y="4805171"/>
            <a:ext cx="7026031" cy="1838168"/>
            <a:chOff x="1382009" y="4831192"/>
            <a:chExt cx="7026031" cy="1838168"/>
          </a:xfrm>
        </p:grpSpPr>
        <p:pic>
          <p:nvPicPr>
            <p:cNvPr id="2" name="图片 1">
              <a:extLst>
                <a:ext uri="{FF2B5EF4-FFF2-40B4-BE49-F238E27FC236}">
                  <a16:creationId xmlns:a16="http://schemas.microsoft.com/office/drawing/2014/main" id="{C96DA05A-57A4-4D99-BE7D-72CB9A92ED3B}"/>
                </a:ext>
              </a:extLst>
            </p:cNvPr>
            <p:cNvPicPr>
              <a:picLocks noChangeAspect="1"/>
            </p:cNvPicPr>
            <p:nvPr/>
          </p:nvPicPr>
          <p:blipFill>
            <a:blip r:embed="rId3"/>
            <a:stretch>
              <a:fillRect/>
            </a:stretch>
          </p:blipFill>
          <p:spPr>
            <a:xfrm>
              <a:off x="1382009" y="5276531"/>
              <a:ext cx="6668696" cy="1392829"/>
            </a:xfrm>
            <a:prstGeom prst="rect">
              <a:avLst/>
            </a:prstGeom>
          </p:spPr>
        </p:pic>
        <p:sp>
          <p:nvSpPr>
            <p:cNvPr id="10" name="文本框 9">
              <a:extLst>
                <a:ext uri="{FF2B5EF4-FFF2-40B4-BE49-F238E27FC236}">
                  <a16:creationId xmlns:a16="http://schemas.microsoft.com/office/drawing/2014/main" id="{D234288A-100F-4758-B8DF-9A1D0DB732CA}"/>
                </a:ext>
              </a:extLst>
            </p:cNvPr>
            <p:cNvSpPr txBox="1"/>
            <p:nvPr/>
          </p:nvSpPr>
          <p:spPr>
            <a:xfrm>
              <a:off x="1600201" y="4831192"/>
              <a:ext cx="1636294" cy="584775"/>
            </a:xfrm>
            <a:prstGeom prst="rect">
              <a:avLst/>
            </a:prstGeom>
            <a:noFill/>
          </p:spPr>
          <p:txBody>
            <a:bodyPr wrap="square" rtlCol="0">
              <a:spAutoFit/>
            </a:bodyPr>
            <a:lstStyle/>
            <a:p>
              <a:pPr algn="ctr"/>
              <a:r>
                <a:rPr lang="en-US" altLang="zh-CN" sz="1600" b="1" dirty="0">
                  <a:solidFill>
                    <a:srgbClr val="000066"/>
                  </a:solidFill>
                  <a:latin typeface="Arial" panose="020B0604020202020204" pitchFamily="34" charset="0"/>
                  <a:cs typeface="Arial" panose="020B0604020202020204" pitchFamily="34" charset="0"/>
                </a:rPr>
                <a:t>Genetics examination</a:t>
              </a:r>
              <a:endParaRPr lang="zh-CN" altLang="en-US" sz="1600" b="1" dirty="0">
                <a:solidFill>
                  <a:srgbClr val="000066"/>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70333E40-0051-4196-8740-DC25B64A6C09}"/>
                </a:ext>
              </a:extLst>
            </p:cNvPr>
            <p:cNvSpPr txBox="1"/>
            <p:nvPr/>
          </p:nvSpPr>
          <p:spPr>
            <a:xfrm>
              <a:off x="4391528" y="4916793"/>
              <a:ext cx="1515979" cy="584775"/>
            </a:xfrm>
            <a:prstGeom prst="rect">
              <a:avLst/>
            </a:prstGeom>
            <a:noFill/>
          </p:spPr>
          <p:txBody>
            <a:bodyPr wrap="square" rtlCol="0">
              <a:spAutoFit/>
            </a:bodyPr>
            <a:lstStyle/>
            <a:p>
              <a:r>
                <a:rPr lang="en-US" altLang="zh-CN" sz="1600" b="1" dirty="0">
                  <a:solidFill>
                    <a:srgbClr val="000066"/>
                  </a:solidFill>
                  <a:latin typeface="Arial" panose="020B0604020202020204" pitchFamily="34" charset="0"/>
                  <a:cs typeface="Arial" panose="020B0604020202020204" pitchFamily="34" charset="0"/>
                </a:rPr>
                <a:t>Objective diagnosis</a:t>
              </a:r>
              <a:endParaRPr lang="zh-CN" altLang="en-US" sz="1600" b="1" dirty="0">
                <a:solidFill>
                  <a:srgbClr val="000066"/>
                </a:solidFill>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38CFB2EC-B2F5-489B-8BC5-4ACE8B3246C3}"/>
                </a:ext>
              </a:extLst>
            </p:cNvPr>
            <p:cNvSpPr txBox="1"/>
            <p:nvPr/>
          </p:nvSpPr>
          <p:spPr>
            <a:xfrm>
              <a:off x="6394048" y="4916793"/>
              <a:ext cx="2013992" cy="584775"/>
            </a:xfrm>
            <a:prstGeom prst="rect">
              <a:avLst/>
            </a:prstGeom>
            <a:noFill/>
          </p:spPr>
          <p:txBody>
            <a:bodyPr wrap="square" rtlCol="0">
              <a:spAutoFit/>
            </a:bodyPr>
            <a:lstStyle>
              <a:defPPr>
                <a:defRPr lang="en-US"/>
              </a:defPPr>
              <a:lvl1pPr>
                <a:defRPr sz="1600" b="1">
                  <a:solidFill>
                    <a:srgbClr val="000066"/>
                  </a:solidFill>
                  <a:latin typeface="Arial" panose="020B0604020202020204" pitchFamily="34" charset="0"/>
                  <a:cs typeface="Arial" panose="020B0604020202020204" pitchFamily="34" charset="0"/>
                </a:defRPr>
              </a:lvl1pPr>
            </a:lstStyle>
            <a:p>
              <a:pPr algn="ctr"/>
              <a:r>
                <a:rPr lang="en-US" altLang="zh-CN" dirty="0"/>
                <a:t>Individualized therapy           </a:t>
              </a:r>
              <a:endParaRPr lang="zh-CN" altLang="en-US" dirty="0"/>
            </a:p>
          </p:txBody>
        </p:sp>
      </p:grpSp>
    </p:spTree>
    <p:extLst>
      <p:ext uri="{BB962C8B-B14F-4D97-AF65-F5344CB8AC3E}">
        <p14:creationId xmlns:p14="http://schemas.microsoft.com/office/powerpoint/2010/main" val="3809587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1">
            <a:extLst>
              <a:ext uri="{FF2B5EF4-FFF2-40B4-BE49-F238E27FC236}">
                <a16:creationId xmlns:a16="http://schemas.microsoft.com/office/drawing/2014/main" id="{C20BE78F-15AD-445C-90A0-FBDC5F4825AE}"/>
              </a:ext>
            </a:extLst>
          </p:cNvPr>
          <p:cNvSpPr>
            <a:spLocks noChangeArrowheads="1"/>
          </p:cNvSpPr>
          <p:nvPr/>
        </p:nvSpPr>
        <p:spPr bwMode="auto">
          <a:xfrm>
            <a:off x="0" y="0"/>
            <a:ext cx="9158288" cy="6858000"/>
          </a:xfrm>
          <a:prstGeom prst="rect">
            <a:avLst/>
          </a:prstGeom>
          <a:solidFill>
            <a:schemeClr val="bg1"/>
          </a:solidFill>
          <a:ln w="9525">
            <a:solidFill>
              <a:schemeClr val="bg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endParaRPr lang="zh-CN" altLang="en-US" sz="2000" b="1">
              <a:solidFill>
                <a:srgbClr val="000000"/>
              </a:solidFill>
              <a:latin typeface="Times New Roman" panose="02020603050405020304" pitchFamily="18" charset="0"/>
              <a:sym typeface="Times New Roman" panose="02020603050405020304" pitchFamily="18" charset="0"/>
            </a:endParaRPr>
          </a:p>
        </p:txBody>
      </p:sp>
      <p:sp>
        <p:nvSpPr>
          <p:cNvPr id="60419" name="Freeform 17">
            <a:extLst>
              <a:ext uri="{FF2B5EF4-FFF2-40B4-BE49-F238E27FC236}">
                <a16:creationId xmlns:a16="http://schemas.microsoft.com/office/drawing/2014/main" id="{6CA5279D-002E-4CC7-A6C8-0B51D9FBA5A5}"/>
              </a:ext>
            </a:extLst>
          </p:cNvPr>
          <p:cNvSpPr>
            <a:spLocks/>
          </p:cNvSpPr>
          <p:nvPr/>
        </p:nvSpPr>
        <p:spPr bwMode="auto">
          <a:xfrm>
            <a:off x="0" y="981075"/>
            <a:ext cx="9155113" cy="5256213"/>
          </a:xfrm>
          <a:custGeom>
            <a:avLst/>
            <a:gdLst>
              <a:gd name="T0" fmla="*/ 2147483646 w 5773"/>
              <a:gd name="T1" fmla="*/ 2147483646 h 2414"/>
              <a:gd name="T2" fmla="*/ 2147483646 w 5773"/>
              <a:gd name="T3" fmla="*/ 2147483646 h 2414"/>
              <a:gd name="T4" fmla="*/ 2147483646 w 5773"/>
              <a:gd name="T5" fmla="*/ 2147483646 h 2414"/>
              <a:gd name="T6" fmla="*/ 2147483646 w 5773"/>
              <a:gd name="T7" fmla="*/ 2147483646 h 2414"/>
              <a:gd name="T8" fmla="*/ 2147483646 w 5773"/>
              <a:gd name="T9" fmla="*/ 2147483646 h 2414"/>
              <a:gd name="T10" fmla="*/ 2147483646 w 5773"/>
              <a:gd name="T11" fmla="*/ 2147483646 h 2414"/>
              <a:gd name="T12" fmla="*/ 2147483646 w 5773"/>
              <a:gd name="T13" fmla="*/ 2147483646 h 2414"/>
              <a:gd name="T14" fmla="*/ 2147483646 w 5773"/>
              <a:gd name="T15" fmla="*/ 2147483646 h 2414"/>
              <a:gd name="T16" fmla="*/ 2147483646 w 5773"/>
              <a:gd name="T17" fmla="*/ 2147483646 h 24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3"/>
              <a:gd name="T28" fmla="*/ 0 h 2414"/>
              <a:gd name="T29" fmla="*/ 5773 w 5773"/>
              <a:gd name="T30" fmla="*/ 2414 h 24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3" h="2414">
                <a:moveTo>
                  <a:pt x="12" y="124"/>
                </a:moveTo>
                <a:cubicBezTo>
                  <a:pt x="150" y="76"/>
                  <a:pt x="581" y="0"/>
                  <a:pt x="1381" y="12"/>
                </a:cubicBezTo>
                <a:cubicBezTo>
                  <a:pt x="2181" y="23"/>
                  <a:pt x="3370" y="437"/>
                  <a:pt x="4064" y="581"/>
                </a:cubicBezTo>
                <a:cubicBezTo>
                  <a:pt x="4758" y="725"/>
                  <a:pt x="5635" y="219"/>
                  <a:pt x="5773" y="118"/>
                </a:cubicBezTo>
                <a:lnTo>
                  <a:pt x="5766" y="2151"/>
                </a:lnTo>
                <a:cubicBezTo>
                  <a:pt x="4994" y="2407"/>
                  <a:pt x="4326" y="2311"/>
                  <a:pt x="3966" y="2263"/>
                </a:cubicBezTo>
                <a:cubicBezTo>
                  <a:pt x="3606" y="2215"/>
                  <a:pt x="2715" y="1873"/>
                  <a:pt x="1963" y="1897"/>
                </a:cubicBezTo>
                <a:cubicBezTo>
                  <a:pt x="1305" y="1893"/>
                  <a:pt x="0" y="2402"/>
                  <a:pt x="6" y="2407"/>
                </a:cubicBezTo>
                <a:cubicBezTo>
                  <a:pt x="12" y="2414"/>
                  <a:pt x="12" y="568"/>
                  <a:pt x="12" y="124"/>
                </a:cubicBezTo>
                <a:close/>
              </a:path>
            </a:pathLst>
          </a:custGeom>
          <a:gradFill rotWithShape="0">
            <a:gsLst>
              <a:gs pos="0">
                <a:srgbClr val="5E9EFF"/>
              </a:gs>
              <a:gs pos="39998">
                <a:srgbClr val="85C2FF"/>
              </a:gs>
              <a:gs pos="70000">
                <a:srgbClr val="C4D6EB"/>
              </a:gs>
              <a:gs pos="100000">
                <a:srgbClr val="FFEBFA"/>
              </a:gs>
            </a:gsLst>
            <a:lin ang="5400000" scaled="1"/>
          </a:gradFill>
          <a:ln w="6350">
            <a:solidFill>
              <a:srgbClr val="FCD5B5"/>
            </a:solidFill>
            <a:round/>
            <a:headEnd/>
            <a:tailEnd/>
          </a:ln>
        </p:spPr>
        <p:txBody>
          <a:bodyPr/>
          <a:lstStyle/>
          <a:p>
            <a:endParaRPr lang="zh-CN" altLang="en-US"/>
          </a:p>
        </p:txBody>
      </p:sp>
      <p:sp>
        <p:nvSpPr>
          <p:cNvPr id="60420" name="Freeform 18">
            <a:extLst>
              <a:ext uri="{FF2B5EF4-FFF2-40B4-BE49-F238E27FC236}">
                <a16:creationId xmlns:a16="http://schemas.microsoft.com/office/drawing/2014/main" id="{97C6B67D-817E-4F02-ACA9-A442754CD65F}"/>
              </a:ext>
            </a:extLst>
          </p:cNvPr>
          <p:cNvSpPr>
            <a:spLocks/>
          </p:cNvSpPr>
          <p:nvPr/>
        </p:nvSpPr>
        <p:spPr bwMode="auto">
          <a:xfrm>
            <a:off x="0" y="1295400"/>
            <a:ext cx="9144000" cy="4479925"/>
          </a:xfrm>
          <a:custGeom>
            <a:avLst/>
            <a:gdLst>
              <a:gd name="T0" fmla="*/ 2147483646 w 5764"/>
              <a:gd name="T1" fmla="*/ 2147483646 h 2057"/>
              <a:gd name="T2" fmla="*/ 2147483646 w 5764"/>
              <a:gd name="T3" fmla="*/ 2147483646 h 2057"/>
              <a:gd name="T4" fmla="*/ 2147483646 w 5764"/>
              <a:gd name="T5" fmla="*/ 2147483646 h 2057"/>
              <a:gd name="T6" fmla="*/ 2147483646 w 5764"/>
              <a:gd name="T7" fmla="*/ 2147483646 h 2057"/>
              <a:gd name="T8" fmla="*/ 2147483646 w 5764"/>
              <a:gd name="T9" fmla="*/ 2147483646 h 2057"/>
              <a:gd name="T10" fmla="*/ 2147483646 w 5764"/>
              <a:gd name="T11" fmla="*/ 2147483646 h 2057"/>
              <a:gd name="T12" fmla="*/ 2147483646 w 5764"/>
              <a:gd name="T13" fmla="*/ 2147483646 h 2057"/>
              <a:gd name="T14" fmla="*/ 2147483646 w 5764"/>
              <a:gd name="T15" fmla="*/ 2147483646 h 2057"/>
              <a:gd name="T16" fmla="*/ 2147483646 w 5764"/>
              <a:gd name="T17" fmla="*/ 2147483646 h 20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4"/>
              <a:gd name="T28" fmla="*/ 0 h 2057"/>
              <a:gd name="T29" fmla="*/ 5764 w 5764"/>
              <a:gd name="T30" fmla="*/ 2057 h 20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4" h="2057">
                <a:moveTo>
                  <a:pt x="6" y="272"/>
                </a:moveTo>
                <a:cubicBezTo>
                  <a:pt x="144" y="233"/>
                  <a:pt x="656" y="0"/>
                  <a:pt x="1453" y="10"/>
                </a:cubicBezTo>
                <a:cubicBezTo>
                  <a:pt x="2250" y="20"/>
                  <a:pt x="3475" y="403"/>
                  <a:pt x="4182" y="482"/>
                </a:cubicBezTo>
                <a:cubicBezTo>
                  <a:pt x="4890" y="561"/>
                  <a:pt x="5626" y="237"/>
                  <a:pt x="5764" y="154"/>
                </a:cubicBezTo>
                <a:lnTo>
                  <a:pt x="5764" y="1806"/>
                </a:lnTo>
                <a:cubicBezTo>
                  <a:pt x="4919" y="2052"/>
                  <a:pt x="4485" y="2057"/>
                  <a:pt x="4005" y="1994"/>
                </a:cubicBezTo>
                <a:cubicBezTo>
                  <a:pt x="3526" y="1929"/>
                  <a:pt x="2640" y="1502"/>
                  <a:pt x="1891" y="1522"/>
                </a:cubicBezTo>
                <a:cubicBezTo>
                  <a:pt x="1234" y="1519"/>
                  <a:pt x="0" y="1962"/>
                  <a:pt x="6" y="1967"/>
                </a:cubicBezTo>
                <a:cubicBezTo>
                  <a:pt x="12" y="1972"/>
                  <a:pt x="6" y="641"/>
                  <a:pt x="6" y="272"/>
                </a:cubicBezTo>
                <a:close/>
              </a:path>
            </a:pathLst>
          </a:custGeom>
          <a:gradFill rotWithShape="1">
            <a:gsLst>
              <a:gs pos="0">
                <a:srgbClr val="03D4A8"/>
              </a:gs>
              <a:gs pos="25000">
                <a:srgbClr val="21D6E0"/>
              </a:gs>
              <a:gs pos="75000">
                <a:srgbClr val="0087E6"/>
              </a:gs>
              <a:gs pos="100000">
                <a:srgbClr val="005CBF"/>
              </a:gs>
            </a:gsLst>
            <a:lin ang="5400000" scaled="1"/>
          </a:gradFill>
          <a:ln w="9525">
            <a:solidFill>
              <a:srgbClr val="558ED5"/>
            </a:solidFill>
            <a:round/>
            <a:headEnd/>
            <a:tailEnd/>
          </a:ln>
        </p:spPr>
        <p:txBody>
          <a:bodyPr/>
          <a:lstStyle/>
          <a:p>
            <a:endParaRPr lang="zh-CN" altLang="en-US"/>
          </a:p>
        </p:txBody>
      </p:sp>
      <p:grpSp>
        <p:nvGrpSpPr>
          <p:cNvPr id="60421" name="Group 5">
            <a:extLst>
              <a:ext uri="{FF2B5EF4-FFF2-40B4-BE49-F238E27FC236}">
                <a16:creationId xmlns:a16="http://schemas.microsoft.com/office/drawing/2014/main" id="{2017FEA7-42DA-4269-9F3F-B2CD15CBAD84}"/>
              </a:ext>
            </a:extLst>
          </p:cNvPr>
          <p:cNvGrpSpPr>
            <a:grpSpLocks/>
          </p:cNvGrpSpPr>
          <p:nvPr/>
        </p:nvGrpSpPr>
        <p:grpSpPr bwMode="auto">
          <a:xfrm>
            <a:off x="7086600" y="1947863"/>
            <a:ext cx="533400" cy="533400"/>
            <a:chOff x="0" y="0"/>
            <a:chExt cx="288" cy="288"/>
          </a:xfrm>
        </p:grpSpPr>
        <p:sp>
          <p:nvSpPr>
            <p:cNvPr id="60427" name="Oval 20">
              <a:extLst>
                <a:ext uri="{FF2B5EF4-FFF2-40B4-BE49-F238E27FC236}">
                  <a16:creationId xmlns:a16="http://schemas.microsoft.com/office/drawing/2014/main" id="{36E66C65-2BA6-41A5-88EA-B4D402A8474A}"/>
                </a:ext>
              </a:extLst>
            </p:cNvPr>
            <p:cNvSpPr>
              <a:spLocks noChangeArrowheads="1"/>
            </p:cNvSpPr>
            <p:nvPr/>
          </p:nvSpPr>
          <p:spPr bwMode="auto">
            <a:xfrm>
              <a:off x="0" y="0"/>
              <a:ext cx="288" cy="288"/>
            </a:xfrm>
            <a:prstGeom prst="ellipse">
              <a:avLst/>
            </a:prstGeom>
            <a:gradFill rotWithShape="1">
              <a:gsLst>
                <a:gs pos="0">
                  <a:srgbClr val="BCBCBC"/>
                </a:gs>
                <a:gs pos="35001">
                  <a:srgbClr val="D0D0D0"/>
                </a:gs>
                <a:gs pos="100000">
                  <a:srgbClr val="EDEDED"/>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endParaRPr lang="zh-CN" altLang="en-US" sz="1800">
                <a:solidFill>
                  <a:srgbClr val="000000"/>
                </a:solidFill>
              </a:endParaRPr>
            </a:p>
          </p:txBody>
        </p:sp>
        <p:sp>
          <p:nvSpPr>
            <p:cNvPr id="60428" name="Oval 21">
              <a:extLst>
                <a:ext uri="{FF2B5EF4-FFF2-40B4-BE49-F238E27FC236}">
                  <a16:creationId xmlns:a16="http://schemas.microsoft.com/office/drawing/2014/main" id="{E0EC6D4D-648D-476F-8D55-DAFB35445C76}"/>
                </a:ext>
              </a:extLst>
            </p:cNvPr>
            <p:cNvSpPr>
              <a:spLocks noChangeArrowheads="1"/>
            </p:cNvSpPr>
            <p:nvPr/>
          </p:nvSpPr>
          <p:spPr bwMode="auto">
            <a:xfrm>
              <a:off x="0" y="0"/>
              <a:ext cx="192" cy="192"/>
            </a:xfrm>
            <a:prstGeom prst="ellipse">
              <a:avLst/>
            </a:prstGeom>
            <a:gradFill rotWithShape="1">
              <a:gsLst>
                <a:gs pos="0">
                  <a:srgbClr val="FFFFFF"/>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endParaRPr lang="zh-CN" altLang="en-US" sz="1800">
                <a:solidFill>
                  <a:srgbClr val="000000"/>
                </a:solidFill>
                <a:latin typeface="Calibri" panose="020F0502020204030204" pitchFamily="34" charset="0"/>
                <a:sym typeface="Calibri" panose="020F0502020204030204" pitchFamily="34" charset="0"/>
              </a:endParaRPr>
            </a:p>
          </p:txBody>
        </p:sp>
      </p:grpSp>
      <p:pic>
        <p:nvPicPr>
          <p:cNvPr id="60422" name="Group 22">
            <a:extLst>
              <a:ext uri="{FF2B5EF4-FFF2-40B4-BE49-F238E27FC236}">
                <a16:creationId xmlns:a16="http://schemas.microsoft.com/office/drawing/2014/main" id="{6F987C6F-D60F-4A5C-AF7C-1B8ACB840D3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675" y="895350"/>
            <a:ext cx="136525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Group 25">
            <a:extLst>
              <a:ext uri="{FF2B5EF4-FFF2-40B4-BE49-F238E27FC236}">
                <a16:creationId xmlns:a16="http://schemas.microsoft.com/office/drawing/2014/main" id="{AAA9B8E6-62FF-4306-9560-9C926889012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5048250"/>
            <a:ext cx="1487487" cy="14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Rectangle 4">
            <a:extLst>
              <a:ext uri="{FF2B5EF4-FFF2-40B4-BE49-F238E27FC236}">
                <a16:creationId xmlns:a16="http://schemas.microsoft.com/office/drawing/2014/main" id="{919E1AE9-7DD7-472B-A28B-B25C2D4D873E}"/>
              </a:ext>
            </a:extLst>
          </p:cNvPr>
          <p:cNvSpPr>
            <a:spLocks noChangeArrowheads="1"/>
          </p:cNvSpPr>
          <p:nvPr/>
        </p:nvSpPr>
        <p:spPr bwMode="auto">
          <a:xfrm>
            <a:off x="77788" y="2581275"/>
            <a:ext cx="8642350"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ts val="600"/>
              </a:spcBef>
              <a:buFont typeface="Wingdings" panose="05000000000000000000" pitchFamily="2" charset="2"/>
              <a:buNone/>
            </a:pPr>
            <a:r>
              <a:rPr lang="en-US" altLang="zh-CN" sz="3600" b="1">
                <a:solidFill>
                  <a:schemeClr val="bg1"/>
                </a:solidFill>
                <a:latin typeface="Monotype Corsiva" panose="03010101010201010101" pitchFamily="66" charset="0"/>
                <a:ea typeface="华文行楷" panose="02010800040101010101" pitchFamily="2" charset="-122"/>
                <a:sym typeface="黑体" panose="02010609060101010101" pitchFamily="49" charset="-122"/>
              </a:rPr>
              <a:t>Thanks for your attention</a:t>
            </a:r>
          </a:p>
          <a:p>
            <a:pPr algn="ctr" eaLnBrk="1" hangingPunct="1">
              <a:spcBef>
                <a:spcPct val="0"/>
              </a:spcBef>
              <a:buFontTx/>
              <a:buNone/>
            </a:pPr>
            <a:r>
              <a:rPr lang="en-GB" altLang="en-US" sz="3600" b="1">
                <a:solidFill>
                  <a:schemeClr val="bg1"/>
                </a:solidFill>
                <a:latin typeface="Monotype Corsiva" panose="03010101010201010101" pitchFamily="66" charset="0"/>
                <a:ea typeface="华文行楷" panose="02010800040101010101" pitchFamily="2" charset="-122"/>
                <a:sym typeface="黑体" panose="02010609060101010101" pitchFamily="49" charset="-122"/>
              </a:rPr>
              <a:t>We look forward to our academic collaborations</a:t>
            </a:r>
            <a:endParaRPr lang="zh-CN" altLang="en-US" sz="3600" b="1">
              <a:solidFill>
                <a:schemeClr val="bg1"/>
              </a:solidFill>
              <a:latin typeface="Monotype Corsiva" panose="03010101010201010101" pitchFamily="66" charset="0"/>
              <a:ea typeface="华文行楷" panose="02010800040101010101" pitchFamily="2" charset="-122"/>
              <a:sym typeface="黑体" panose="02010609060101010101" pitchFamily="49" charset="-122"/>
            </a:endParaRPr>
          </a:p>
        </p:txBody>
      </p:sp>
      <p:sp>
        <p:nvSpPr>
          <p:cNvPr id="60425" name="Oval 21">
            <a:extLst>
              <a:ext uri="{FF2B5EF4-FFF2-40B4-BE49-F238E27FC236}">
                <a16:creationId xmlns:a16="http://schemas.microsoft.com/office/drawing/2014/main" id="{33AB9289-99AA-414B-998D-F747948FAA55}"/>
              </a:ext>
            </a:extLst>
          </p:cNvPr>
          <p:cNvSpPr>
            <a:spLocks noChangeArrowheads="1"/>
          </p:cNvSpPr>
          <p:nvPr/>
        </p:nvSpPr>
        <p:spPr bwMode="auto">
          <a:xfrm>
            <a:off x="7740650" y="1057275"/>
            <a:ext cx="576263" cy="500063"/>
          </a:xfrm>
          <a:prstGeom prst="ellipse">
            <a:avLst/>
          </a:prstGeom>
          <a:gradFill rotWithShape="1">
            <a:gsLst>
              <a:gs pos="0">
                <a:srgbClr val="FFFFFF"/>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endParaRPr lang="zh-CN" altLang="en-US" sz="1800">
              <a:solidFill>
                <a:srgbClr val="000000"/>
              </a:solidFill>
              <a:latin typeface="Calibri" panose="020F0502020204030204" pitchFamily="34" charset="0"/>
              <a:sym typeface="Calibri" panose="020F0502020204030204" pitchFamily="34" charset="0"/>
            </a:endParaRPr>
          </a:p>
        </p:txBody>
      </p:sp>
      <p:sp>
        <p:nvSpPr>
          <p:cNvPr id="60426" name="Oval 21">
            <a:extLst>
              <a:ext uri="{FF2B5EF4-FFF2-40B4-BE49-F238E27FC236}">
                <a16:creationId xmlns:a16="http://schemas.microsoft.com/office/drawing/2014/main" id="{9C8CBA50-CE90-4EA5-A4DB-1D36F65B828D}"/>
              </a:ext>
            </a:extLst>
          </p:cNvPr>
          <p:cNvSpPr>
            <a:spLocks noChangeArrowheads="1"/>
          </p:cNvSpPr>
          <p:nvPr/>
        </p:nvSpPr>
        <p:spPr bwMode="auto">
          <a:xfrm>
            <a:off x="468313" y="5229225"/>
            <a:ext cx="574675" cy="500063"/>
          </a:xfrm>
          <a:prstGeom prst="ellipse">
            <a:avLst/>
          </a:prstGeom>
          <a:gradFill rotWithShape="1">
            <a:gsLst>
              <a:gs pos="0">
                <a:srgbClr val="FFFFFF"/>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None/>
            </a:pPr>
            <a:endParaRPr lang="zh-CN" altLang="en-US" sz="1800">
              <a:solidFill>
                <a:srgbClr val="000000"/>
              </a:solidFill>
              <a:latin typeface="Calibri" panose="020F0502020204030204" pitchFamily="34" charset="0"/>
              <a:sym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文本占位符 2">
            <a:extLst>
              <a:ext uri="{FF2B5EF4-FFF2-40B4-BE49-F238E27FC236}">
                <a16:creationId xmlns:a16="http://schemas.microsoft.com/office/drawing/2014/main" id="{64149D87-5D45-404F-8E4E-40920C1B1CEC}"/>
              </a:ext>
            </a:extLst>
          </p:cNvPr>
          <p:cNvSpPr>
            <a:spLocks noGrp="1"/>
          </p:cNvSpPr>
          <p:nvPr>
            <p:ph type="body" idx="1"/>
          </p:nvPr>
        </p:nvSpPr>
        <p:spPr>
          <a:xfrm>
            <a:off x="760413" y="392854"/>
            <a:ext cx="7772400" cy="649288"/>
          </a:xfrm>
        </p:spPr>
        <p:txBody>
          <a:bodyPr>
            <a:normAutofit/>
          </a:bodyPr>
          <a:lstStyle/>
          <a:p>
            <a:pPr algn="ctr"/>
            <a:r>
              <a:rPr lang="en-US" altLang="zh-CN" b="1" dirty="0">
                <a:solidFill>
                  <a:srgbClr val="000066"/>
                </a:solidFill>
                <a:latin typeface="Arial" panose="020B0604020202020204" pitchFamily="34" charset="0"/>
                <a:cs typeface="Arial" panose="020B0604020202020204" pitchFamily="34" charset="0"/>
              </a:rPr>
              <a:t>Questions and objectives</a:t>
            </a:r>
            <a:endParaRPr lang="zh-CN" altLang="en-US" b="1" dirty="0">
              <a:solidFill>
                <a:srgbClr val="000066"/>
              </a:solidFill>
              <a:latin typeface="Arial" panose="020B0604020202020204" pitchFamily="34" charset="0"/>
              <a:cs typeface="Arial" panose="020B0604020202020204" pitchFamily="34" charset="0"/>
            </a:endParaRPr>
          </a:p>
        </p:txBody>
      </p:sp>
      <p:sp>
        <p:nvSpPr>
          <p:cNvPr id="25603" name="灯片编号占位符 3">
            <a:extLst>
              <a:ext uri="{FF2B5EF4-FFF2-40B4-BE49-F238E27FC236}">
                <a16:creationId xmlns:a16="http://schemas.microsoft.com/office/drawing/2014/main" id="{2296CBA1-19EB-4105-A551-F667D608EF1F}"/>
              </a:ext>
            </a:extLst>
          </p:cNvPr>
          <p:cNvSpPr>
            <a:spLocks noGrp="1"/>
          </p:cNvSpPr>
          <p:nvPr>
            <p:ph type="sldNum" sz="quarter" idx="12"/>
          </p:nvPr>
        </p:nvSpPr>
        <p:spPr>
          <a:xfrm>
            <a:off x="7070277" y="6479325"/>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12129DA-72B0-4794-90BB-63A03C5696FE}" type="slidenum">
              <a:rPr lang="en-US" altLang="zh-CN" sz="1400" smtClean="0"/>
              <a:pPr>
                <a:spcBef>
                  <a:spcPct val="0"/>
                </a:spcBef>
                <a:buFontTx/>
                <a:buNone/>
              </a:pPr>
              <a:t>2</a:t>
            </a:fld>
            <a:endParaRPr lang="en-US" altLang="zh-CN" sz="1400"/>
          </a:p>
        </p:txBody>
      </p:sp>
      <p:sp>
        <p:nvSpPr>
          <p:cNvPr id="25604" name="文本框 4">
            <a:extLst>
              <a:ext uri="{FF2B5EF4-FFF2-40B4-BE49-F238E27FC236}">
                <a16:creationId xmlns:a16="http://schemas.microsoft.com/office/drawing/2014/main" id="{8E8D1FFC-A797-4A1D-8B2A-3AA575A073AB}"/>
              </a:ext>
            </a:extLst>
          </p:cNvPr>
          <p:cNvSpPr txBox="1">
            <a:spLocks noChangeArrowheads="1"/>
          </p:cNvSpPr>
          <p:nvPr/>
        </p:nvSpPr>
        <p:spPr bwMode="auto">
          <a:xfrm>
            <a:off x="722313" y="1270000"/>
            <a:ext cx="7964487"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Char char="Ø"/>
            </a:pPr>
            <a:r>
              <a:rPr lang="en-US" altLang="zh-CN" sz="2400" dirty="0">
                <a:solidFill>
                  <a:srgbClr val="000066"/>
                </a:solidFill>
                <a:cs typeface="Arial" panose="020B0604020202020204" pitchFamily="34" charset="0"/>
              </a:rPr>
              <a:t>Can we find any </a:t>
            </a:r>
            <a:r>
              <a:rPr lang="en-US" altLang="zh-CN" sz="2400" dirty="0">
                <a:solidFill>
                  <a:srgbClr val="C00000"/>
                </a:solidFill>
                <a:cs typeface="Arial" panose="020B0604020202020204" pitchFamily="34" charset="0"/>
              </a:rPr>
              <a:t>potential targets </a:t>
            </a:r>
            <a:r>
              <a:rPr lang="en-US" altLang="zh-CN" sz="2400" dirty="0">
                <a:solidFill>
                  <a:srgbClr val="000066"/>
                </a:solidFill>
                <a:cs typeface="Arial" panose="020B0604020202020204" pitchFamily="34" charset="0"/>
              </a:rPr>
              <a:t>of antipsychotic medicines using pharmacogenomics data?</a:t>
            </a:r>
          </a:p>
          <a:p>
            <a:pPr eaLnBrk="1" hangingPunct="1">
              <a:spcBef>
                <a:spcPct val="0"/>
              </a:spcBef>
              <a:buClr>
                <a:srgbClr val="FF0000"/>
              </a:buClr>
              <a:buFont typeface="Wingdings" panose="05000000000000000000" pitchFamily="2" charset="2"/>
              <a:buChar char="Ø"/>
            </a:pPr>
            <a:endParaRPr lang="en-US" altLang="zh-CN" sz="1000" dirty="0">
              <a:solidFill>
                <a:srgbClr val="000066"/>
              </a:solidFill>
              <a:cs typeface="Arial" panose="020B0604020202020204" pitchFamily="34" charset="0"/>
            </a:endParaRPr>
          </a:p>
          <a:p>
            <a:pPr>
              <a:spcBef>
                <a:spcPct val="0"/>
              </a:spcBef>
              <a:buClr>
                <a:srgbClr val="FF0000"/>
              </a:buClr>
              <a:buFont typeface="Wingdings" panose="05000000000000000000" pitchFamily="2" charset="2"/>
              <a:buChar char="Ø"/>
            </a:pPr>
            <a:r>
              <a:rPr lang="en-US" altLang="zh-CN" sz="2400" dirty="0">
                <a:solidFill>
                  <a:srgbClr val="000066"/>
                </a:solidFill>
                <a:cs typeface="Arial" panose="020B0604020202020204" pitchFamily="34" charset="0"/>
              </a:rPr>
              <a:t>Are there any </a:t>
            </a:r>
            <a:r>
              <a:rPr lang="en-US" altLang="zh-CN" sz="2400" dirty="0">
                <a:solidFill>
                  <a:srgbClr val="C00000"/>
                </a:solidFill>
                <a:cs typeface="Arial" panose="020B0604020202020204" pitchFamily="34" charset="0"/>
              </a:rPr>
              <a:t>potential overlapped susceptible loci </a:t>
            </a:r>
            <a:r>
              <a:rPr lang="en-US" altLang="zh-CN" sz="2400" dirty="0">
                <a:solidFill>
                  <a:srgbClr val="000066"/>
                </a:solidFill>
                <a:cs typeface="Arial" panose="020B0604020202020204" pitchFamily="34" charset="0"/>
              </a:rPr>
              <a:t>explaining both risk for disease and therapeutic effects?</a:t>
            </a:r>
          </a:p>
          <a:p>
            <a:pPr>
              <a:spcBef>
                <a:spcPct val="0"/>
              </a:spcBef>
              <a:buClr>
                <a:srgbClr val="FF0000"/>
              </a:buClr>
              <a:buFont typeface="Wingdings" panose="05000000000000000000" pitchFamily="2" charset="2"/>
              <a:buChar char="Ø"/>
            </a:pPr>
            <a:endParaRPr lang="en-US" altLang="zh-CN" sz="1000" dirty="0">
              <a:solidFill>
                <a:srgbClr val="000066"/>
              </a:solidFill>
              <a:cs typeface="Arial" panose="020B0604020202020204" pitchFamily="34" charset="0"/>
            </a:endParaRPr>
          </a:p>
          <a:p>
            <a:pPr eaLnBrk="1" hangingPunct="1">
              <a:spcBef>
                <a:spcPct val="0"/>
              </a:spcBef>
              <a:buClr>
                <a:srgbClr val="FF0000"/>
              </a:buClr>
              <a:buFont typeface="Wingdings" panose="05000000000000000000" pitchFamily="2" charset="2"/>
              <a:buChar char="Ø"/>
            </a:pPr>
            <a:r>
              <a:rPr lang="en-US" altLang="zh-CN" sz="2400" dirty="0">
                <a:solidFill>
                  <a:srgbClr val="000066"/>
                </a:solidFill>
                <a:cs typeface="Arial" panose="020B0604020202020204" pitchFamily="34" charset="0"/>
              </a:rPr>
              <a:t>What’s </a:t>
            </a:r>
            <a:r>
              <a:rPr lang="en-US" altLang="zh-CN" sz="2400" dirty="0">
                <a:solidFill>
                  <a:srgbClr val="C00000"/>
                </a:solidFill>
                <a:cs typeface="Arial" panose="020B0604020202020204" pitchFamily="34" charset="0"/>
              </a:rPr>
              <a:t>potential roles of this novel susceptible genes</a:t>
            </a:r>
            <a:r>
              <a:rPr lang="en-US" altLang="zh-CN" sz="2400" dirty="0">
                <a:solidFill>
                  <a:srgbClr val="000066"/>
                </a:solidFill>
                <a:cs typeface="Arial" panose="020B0604020202020204" pitchFamily="34" charset="0"/>
              </a:rPr>
              <a:t> in the mechanism of schizophrenia?</a:t>
            </a:r>
            <a:endParaRPr lang="zh-CN" altLang="en-US" sz="2400" dirty="0">
              <a:solidFill>
                <a:srgbClr val="000066"/>
              </a:solidFill>
              <a:cs typeface="Arial" panose="020B0604020202020204" pitchFamily="34" charset="0"/>
            </a:endParaRPr>
          </a:p>
        </p:txBody>
      </p:sp>
      <p:grpSp>
        <p:nvGrpSpPr>
          <p:cNvPr id="25605" name="组合 4">
            <a:extLst>
              <a:ext uri="{FF2B5EF4-FFF2-40B4-BE49-F238E27FC236}">
                <a16:creationId xmlns:a16="http://schemas.microsoft.com/office/drawing/2014/main" id="{588CFA55-ADFE-403C-AB14-CD0920AF9CEF}"/>
              </a:ext>
            </a:extLst>
          </p:cNvPr>
          <p:cNvGrpSpPr>
            <a:grpSpLocks/>
          </p:cNvGrpSpPr>
          <p:nvPr/>
        </p:nvGrpSpPr>
        <p:grpSpPr bwMode="auto">
          <a:xfrm>
            <a:off x="1116013" y="4256088"/>
            <a:ext cx="7416800" cy="2519362"/>
            <a:chOff x="1116013" y="4256088"/>
            <a:chExt cx="7416427" cy="2519362"/>
          </a:xfrm>
        </p:grpSpPr>
        <p:grpSp>
          <p:nvGrpSpPr>
            <p:cNvPr id="25606" name="组合 5">
              <a:extLst>
                <a:ext uri="{FF2B5EF4-FFF2-40B4-BE49-F238E27FC236}">
                  <a16:creationId xmlns:a16="http://schemas.microsoft.com/office/drawing/2014/main" id="{0BB60F48-31D5-41B5-9A0E-E3CA20000F1E}"/>
                </a:ext>
              </a:extLst>
            </p:cNvPr>
            <p:cNvGrpSpPr>
              <a:grpSpLocks/>
            </p:cNvGrpSpPr>
            <p:nvPr/>
          </p:nvGrpSpPr>
          <p:grpSpPr bwMode="auto">
            <a:xfrm>
              <a:off x="1116013" y="4256088"/>
              <a:ext cx="7288212" cy="2519362"/>
              <a:chOff x="971600" y="3482393"/>
              <a:chExt cx="7591108" cy="2898935"/>
            </a:xfrm>
          </p:grpSpPr>
          <p:pic>
            <p:nvPicPr>
              <p:cNvPr id="25609" name="Picture 4">
                <a:extLst>
                  <a:ext uri="{FF2B5EF4-FFF2-40B4-BE49-F238E27FC236}">
                    <a16:creationId xmlns:a16="http://schemas.microsoft.com/office/drawing/2014/main" id="{94441279-90BC-43B2-B6BA-B286A6D6C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4769100"/>
                <a:ext cx="7272808" cy="161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图片 7">
                <a:extLst>
                  <a:ext uri="{FF2B5EF4-FFF2-40B4-BE49-F238E27FC236}">
                    <a16:creationId xmlns:a16="http://schemas.microsoft.com/office/drawing/2014/main" id="{F2BE0F09-0F9F-4751-9517-A9F487F3E5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0533" y="3482393"/>
                <a:ext cx="216217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箭头连接符 8">
                <a:extLst>
                  <a:ext uri="{FF2B5EF4-FFF2-40B4-BE49-F238E27FC236}">
                    <a16:creationId xmlns:a16="http://schemas.microsoft.com/office/drawing/2014/main" id="{B1699980-2824-4E6C-A384-2A3BC6B760AC}"/>
                  </a:ext>
                </a:extLst>
              </p:cNvPr>
              <p:cNvCxnSpPr>
                <a:stCxn id="25610" idx="2"/>
              </p:cNvCxnSpPr>
              <p:nvPr/>
            </p:nvCxnSpPr>
            <p:spPr>
              <a:xfrm flipH="1">
                <a:off x="7476047" y="4300744"/>
                <a:ext cx="4960" cy="3598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420D8A4C-B52C-4D5D-9BC3-FCA2E8F569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639" t="-3864" r="6686" b="26418"/>
            <a:stretch/>
          </p:blipFill>
          <p:spPr>
            <a:xfrm>
              <a:off x="7649616" y="4400551"/>
              <a:ext cx="730424" cy="438254"/>
            </a:xfrm>
            <a:prstGeom prst="ellipse">
              <a:avLst/>
            </a:prstGeom>
            <a:ln>
              <a:noFill/>
            </a:ln>
            <a:effectLst>
              <a:softEdge rad="112500"/>
            </a:effectLst>
            <a:scene3d>
              <a:camera prst="orthographicFront">
                <a:rot lat="0" lon="0" rev="2700000"/>
              </a:camera>
              <a:lightRig rig="threePt" dir="t"/>
            </a:scene3d>
          </p:spPr>
        </p:pic>
        <p:pic>
          <p:nvPicPr>
            <p:cNvPr id="13" name="图片 12">
              <a:extLst>
                <a:ext uri="{FF2B5EF4-FFF2-40B4-BE49-F238E27FC236}">
                  <a16:creationId xmlns:a16="http://schemas.microsoft.com/office/drawing/2014/main" id="{A2A2E7D8-FD6F-4C40-8580-194236205E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639" t="-3864" r="6686" b="26418"/>
            <a:stretch/>
          </p:blipFill>
          <p:spPr>
            <a:xfrm>
              <a:off x="7802016" y="4552951"/>
              <a:ext cx="730424" cy="438254"/>
            </a:xfrm>
            <a:prstGeom prst="ellipse">
              <a:avLst/>
            </a:prstGeom>
            <a:ln>
              <a:noFill/>
            </a:ln>
            <a:effectLst>
              <a:softEdge rad="112500"/>
            </a:effectLst>
            <a:scene3d>
              <a:camera prst="orthographicFront">
                <a:rot lat="0" lon="0" rev="2700000"/>
              </a:camera>
              <a:lightRig rig="threePt" dir="t"/>
            </a:scene3d>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0534" y="49973"/>
            <a:ext cx="7886700" cy="1325563"/>
          </a:xfrm>
        </p:spPr>
        <p:txBody>
          <a:bodyPr>
            <a:normAutofit/>
          </a:bodyPr>
          <a:lstStyle/>
          <a:p>
            <a:pPr algn="ctr"/>
            <a:r>
              <a:rPr lang="en-US" altLang="zh-CN" sz="2400" b="1" dirty="0">
                <a:solidFill>
                  <a:srgbClr val="000066"/>
                </a:solidFill>
                <a:latin typeface="Arial" panose="020B0604020202020204" pitchFamily="34" charset="0"/>
                <a:ea typeface="+mn-ea"/>
                <a:cs typeface="Arial" panose="020B0604020202020204" pitchFamily="34" charset="0"/>
                <a:sym typeface="+mn-lt"/>
              </a:rPr>
              <a:t>Flowchart of the research</a:t>
            </a:r>
            <a:endParaRPr lang="zh-CN" altLang="en-US" sz="2400" b="1" dirty="0">
              <a:solidFill>
                <a:srgbClr val="000066"/>
              </a:solidFill>
              <a:latin typeface="Arial" panose="020B0604020202020204" pitchFamily="34" charset="0"/>
              <a:ea typeface="+mn-ea"/>
              <a:cs typeface="Arial" panose="020B0604020202020204" pitchFamily="34" charset="0"/>
              <a:sym typeface="+mn-lt"/>
            </a:endParaRPr>
          </a:p>
        </p:txBody>
      </p:sp>
      <p:sp>
        <p:nvSpPr>
          <p:cNvPr id="5" name="文本框 4"/>
          <p:cNvSpPr txBox="1"/>
          <p:nvPr/>
        </p:nvSpPr>
        <p:spPr>
          <a:xfrm>
            <a:off x="375244" y="1386148"/>
            <a:ext cx="3964530" cy="2360711"/>
          </a:xfrm>
          <a:prstGeom prst="rect">
            <a:avLst/>
          </a:prstGeom>
          <a:noFill/>
        </p:spPr>
        <p:txBody>
          <a:bodyPr wrap="square" rtlCol="0">
            <a:spAutoFit/>
          </a:bodyPr>
          <a:lstStyle/>
          <a:p>
            <a:pPr marL="214313" indent="-214313">
              <a:lnSpc>
                <a:spcPct val="150000"/>
              </a:lnSpc>
              <a:buClr>
                <a:srgbClr val="FF0000"/>
              </a:buClr>
              <a:buFont typeface="Arial" panose="020B0604020202020204" pitchFamily="34" charset="0"/>
              <a:buChar char="•"/>
            </a:pPr>
            <a:r>
              <a:rPr lang="en-US" altLang="zh-CN" sz="1600" b="1" dirty="0">
                <a:solidFill>
                  <a:srgbClr val="000066"/>
                </a:solidFill>
                <a:latin typeface="Arial" panose="020B0604020202020204" pitchFamily="34" charset="0"/>
                <a:cs typeface="Arial" panose="020B0604020202020204" pitchFamily="34" charset="0"/>
              </a:rPr>
              <a:t>Inclusion criteria</a:t>
            </a:r>
            <a:endParaRPr lang="en-US" altLang="zh-CN" sz="1600" b="1" dirty="0">
              <a:solidFill>
                <a:srgbClr val="000066"/>
              </a:solidFill>
              <a:latin typeface="Arial" panose="020B0604020202020204" pitchFamily="34" charset="0"/>
              <a:cs typeface="Arial" panose="020B0604020202020204" pitchFamily="34" charset="0"/>
              <a:sym typeface="+mn-lt"/>
            </a:endParaRPr>
          </a:p>
          <a:p>
            <a:pPr marL="216000">
              <a:lnSpc>
                <a:spcPct val="150000"/>
              </a:lnSpc>
            </a:pPr>
            <a:r>
              <a:rPr lang="en-US" altLang="zh-CN" sz="1400" dirty="0">
                <a:solidFill>
                  <a:srgbClr val="000066"/>
                </a:solidFill>
                <a:latin typeface="Arial" panose="020B0604020202020204" pitchFamily="34" charset="0"/>
                <a:cs typeface="Arial" panose="020B0604020202020204" pitchFamily="34" charset="0"/>
                <a:sym typeface="+mn-lt"/>
              </a:rPr>
              <a:t>diagnosed as schizophrenia according to </a:t>
            </a:r>
            <a:r>
              <a:rPr lang="en-US" altLang="zh-CN" sz="1400" dirty="0">
                <a:solidFill>
                  <a:srgbClr val="C00000"/>
                </a:solidFill>
                <a:latin typeface="Arial" panose="020B0604020202020204" pitchFamily="34" charset="0"/>
                <a:cs typeface="Arial" panose="020B0604020202020204" pitchFamily="34" charset="0"/>
                <a:sym typeface="+mn-lt"/>
              </a:rPr>
              <a:t>DSM-IV</a:t>
            </a:r>
            <a:r>
              <a:rPr lang="en-US" altLang="zh-CN" sz="1400" dirty="0">
                <a:solidFill>
                  <a:srgbClr val="000066"/>
                </a:solidFill>
                <a:latin typeface="Arial" panose="020B0604020202020204" pitchFamily="34" charset="0"/>
                <a:cs typeface="Arial" panose="020B0604020202020204" pitchFamily="34" charset="0"/>
                <a:sym typeface="+mn-lt"/>
              </a:rPr>
              <a:t> (</a:t>
            </a:r>
            <a:r>
              <a:rPr lang="en-US" altLang="zh-CN" sz="1400" dirty="0">
                <a:solidFill>
                  <a:srgbClr val="C00000"/>
                </a:solidFill>
                <a:latin typeface="Arial" panose="020B0604020202020204" pitchFamily="34" charset="0"/>
                <a:cs typeface="Arial" panose="020B0604020202020204" pitchFamily="34" charset="0"/>
                <a:sym typeface="+mn-lt"/>
              </a:rPr>
              <a:t>SCID</a:t>
            </a:r>
            <a:r>
              <a:rPr lang="en-US" altLang="zh-CN" sz="1400" dirty="0">
                <a:solidFill>
                  <a:srgbClr val="000066"/>
                </a:solidFill>
                <a:latin typeface="Arial" panose="020B0604020202020204" pitchFamily="34" charset="0"/>
                <a:cs typeface="Arial" panose="020B0604020202020204" pitchFamily="34" charset="0"/>
                <a:sym typeface="+mn-lt"/>
              </a:rPr>
              <a:t> interview) criteria</a:t>
            </a:r>
          </a:p>
          <a:p>
            <a:pPr marL="216000">
              <a:lnSpc>
                <a:spcPct val="150000"/>
              </a:lnSpc>
            </a:pPr>
            <a:r>
              <a:rPr lang="en-US" altLang="zh-CN" sz="1400" dirty="0">
                <a:solidFill>
                  <a:srgbClr val="000066"/>
                </a:solidFill>
                <a:latin typeface="Arial" panose="020B0604020202020204" pitchFamily="34" charset="0"/>
                <a:cs typeface="Arial" panose="020B0604020202020204" pitchFamily="34" charset="0"/>
                <a:sym typeface="+mn-lt"/>
              </a:rPr>
              <a:t>Aged 18~45 </a:t>
            </a:r>
            <a:r>
              <a:rPr lang="en-US" altLang="zh-CN" sz="1400" dirty="0" err="1">
                <a:solidFill>
                  <a:srgbClr val="000066"/>
                </a:solidFill>
                <a:latin typeface="Arial" panose="020B0604020202020204" pitchFamily="34" charset="0"/>
                <a:cs typeface="Arial" panose="020B0604020202020204" pitchFamily="34" charset="0"/>
                <a:sym typeface="+mn-lt"/>
              </a:rPr>
              <a:t>yrs</a:t>
            </a:r>
            <a:endParaRPr lang="en-US" altLang="zh-CN" sz="1400" dirty="0">
              <a:solidFill>
                <a:srgbClr val="000066"/>
              </a:solidFill>
              <a:latin typeface="Arial" panose="020B0604020202020204" pitchFamily="34" charset="0"/>
              <a:cs typeface="Arial" panose="020B0604020202020204" pitchFamily="34" charset="0"/>
              <a:sym typeface="+mn-lt"/>
            </a:endParaRPr>
          </a:p>
          <a:p>
            <a:pPr marL="216000">
              <a:lnSpc>
                <a:spcPct val="150000"/>
              </a:lnSpc>
            </a:pPr>
            <a:r>
              <a:rPr lang="en-US" altLang="zh-CN" sz="1400" dirty="0">
                <a:solidFill>
                  <a:srgbClr val="000066"/>
                </a:solidFill>
                <a:latin typeface="Arial" panose="020B0604020202020204" pitchFamily="34" charset="0"/>
                <a:cs typeface="Arial" panose="020B0604020202020204" pitchFamily="34" charset="0"/>
                <a:sym typeface="+mn-lt"/>
              </a:rPr>
              <a:t>Han Chinese</a:t>
            </a:r>
          </a:p>
          <a:p>
            <a:pPr marL="216000">
              <a:lnSpc>
                <a:spcPct val="150000"/>
              </a:lnSpc>
            </a:pPr>
            <a:r>
              <a:rPr lang="en-US" altLang="zh-CN" sz="1400" dirty="0">
                <a:solidFill>
                  <a:srgbClr val="000066"/>
                </a:solidFill>
                <a:latin typeface="Arial" panose="020B0604020202020204" pitchFamily="34" charset="0"/>
                <a:cs typeface="Arial" panose="020B0604020202020204" pitchFamily="34" charset="0"/>
                <a:sym typeface="+mn-lt"/>
              </a:rPr>
              <a:t>Total PANSS score &gt;=60</a:t>
            </a:r>
          </a:p>
          <a:p>
            <a:pPr marL="216000">
              <a:lnSpc>
                <a:spcPct val="150000"/>
              </a:lnSpc>
            </a:pPr>
            <a:r>
              <a:rPr lang="en-US" altLang="zh-CN" sz="1400" dirty="0">
                <a:solidFill>
                  <a:srgbClr val="000066"/>
                </a:solidFill>
                <a:latin typeface="Arial" panose="020B0604020202020204" pitchFamily="34" charset="0"/>
                <a:cs typeface="Arial" panose="020B0604020202020204" pitchFamily="34" charset="0"/>
              </a:rPr>
              <a:t>Written informed consents were obtained</a:t>
            </a:r>
            <a:endParaRPr lang="en-US" altLang="zh-CN" sz="1400" dirty="0">
              <a:solidFill>
                <a:srgbClr val="000066"/>
              </a:solidFill>
              <a:latin typeface="Arial" panose="020B0604020202020204" pitchFamily="34" charset="0"/>
              <a:cs typeface="Arial" panose="020B0604020202020204" pitchFamily="34" charset="0"/>
              <a:sym typeface="+mn-lt"/>
            </a:endParaRPr>
          </a:p>
        </p:txBody>
      </p:sp>
      <p:sp>
        <p:nvSpPr>
          <p:cNvPr id="6" name="矩形 5"/>
          <p:cNvSpPr/>
          <p:nvPr/>
        </p:nvSpPr>
        <p:spPr>
          <a:xfrm>
            <a:off x="375244" y="3859811"/>
            <a:ext cx="4572000" cy="1714380"/>
          </a:xfrm>
          <a:prstGeom prst="rect">
            <a:avLst/>
          </a:prstGeom>
        </p:spPr>
        <p:txBody>
          <a:bodyPr>
            <a:spAutoFit/>
          </a:bodyPr>
          <a:lstStyle/>
          <a:p>
            <a:pPr marL="214313" indent="-214313">
              <a:lnSpc>
                <a:spcPct val="150000"/>
              </a:lnSpc>
              <a:buClr>
                <a:srgbClr val="FF0000"/>
              </a:buClr>
              <a:buFont typeface="Arial" panose="020B0604020202020204" pitchFamily="34" charset="0"/>
              <a:buChar char="•"/>
            </a:pPr>
            <a:r>
              <a:rPr lang="en-US" altLang="zh-CN" sz="1600" b="1" dirty="0">
                <a:solidFill>
                  <a:srgbClr val="000066"/>
                </a:solidFill>
                <a:latin typeface="Arial" panose="020B0604020202020204" pitchFamily="34" charset="0"/>
                <a:cs typeface="Arial" panose="020B0604020202020204" pitchFamily="34" charset="0"/>
                <a:sym typeface="+mn-lt"/>
              </a:rPr>
              <a:t>Exclusive Criteria</a:t>
            </a:r>
          </a:p>
          <a:p>
            <a:pPr marL="216000">
              <a:lnSpc>
                <a:spcPct val="150000"/>
              </a:lnSpc>
            </a:pPr>
            <a:r>
              <a:rPr lang="en-US" altLang="zh-CN" sz="1400" dirty="0">
                <a:solidFill>
                  <a:srgbClr val="000066"/>
                </a:solidFill>
                <a:latin typeface="Arial" panose="020B0604020202020204" pitchFamily="34" charset="0"/>
                <a:cs typeface="Arial" panose="020B0604020202020204" pitchFamily="34" charset="0"/>
                <a:sym typeface="+mn-lt"/>
              </a:rPr>
              <a:t>Severe physical diseases</a:t>
            </a:r>
            <a:endParaRPr lang="zh-CN" altLang="en-US" sz="1400" dirty="0">
              <a:solidFill>
                <a:srgbClr val="000066"/>
              </a:solidFill>
              <a:latin typeface="Arial" panose="020B0604020202020204" pitchFamily="34" charset="0"/>
              <a:cs typeface="Arial" panose="020B0604020202020204" pitchFamily="34" charset="0"/>
              <a:sym typeface="+mn-lt"/>
            </a:endParaRPr>
          </a:p>
          <a:p>
            <a:pPr marL="216000">
              <a:lnSpc>
                <a:spcPct val="150000"/>
              </a:lnSpc>
            </a:pPr>
            <a:r>
              <a:rPr lang="en-US" altLang="zh-CN" sz="1400" dirty="0">
                <a:solidFill>
                  <a:srgbClr val="000066"/>
                </a:solidFill>
                <a:latin typeface="Arial" panose="020B0604020202020204" pitchFamily="34" charset="0"/>
                <a:cs typeface="Arial" panose="020B0604020202020204" pitchFamily="34" charset="0"/>
                <a:sym typeface="+mn-lt"/>
              </a:rPr>
              <a:t>Severe Lab abnormalities</a:t>
            </a:r>
            <a:endParaRPr lang="zh-CN" altLang="en-US" sz="1400" dirty="0">
              <a:solidFill>
                <a:srgbClr val="000066"/>
              </a:solidFill>
              <a:latin typeface="Arial" panose="020B0604020202020204" pitchFamily="34" charset="0"/>
              <a:cs typeface="Arial" panose="020B0604020202020204" pitchFamily="34" charset="0"/>
              <a:sym typeface="+mn-lt"/>
            </a:endParaRPr>
          </a:p>
          <a:p>
            <a:pPr marL="216000">
              <a:lnSpc>
                <a:spcPct val="150000"/>
              </a:lnSpc>
            </a:pPr>
            <a:r>
              <a:rPr lang="en-US" altLang="zh-CN" sz="1400" dirty="0">
                <a:solidFill>
                  <a:srgbClr val="000066"/>
                </a:solidFill>
                <a:latin typeface="Arial" panose="020B0604020202020204" pitchFamily="34" charset="0"/>
                <a:cs typeface="Arial" panose="020B0604020202020204" pitchFamily="34" charset="0"/>
                <a:sym typeface="+mn-lt"/>
              </a:rPr>
              <a:t>Treated with ECT </a:t>
            </a:r>
            <a:r>
              <a:rPr lang="en-US" altLang="zh-CN" sz="1400" dirty="0">
                <a:solidFill>
                  <a:srgbClr val="000066"/>
                </a:solidFill>
                <a:latin typeface="Arial" panose="020B0604020202020204" pitchFamily="34" charset="0"/>
                <a:cs typeface="Arial" panose="020B0604020202020204" pitchFamily="34" charset="0"/>
              </a:rPr>
              <a:t>over the last month</a:t>
            </a:r>
            <a:endParaRPr lang="zh-CN" altLang="en-US" sz="1400" dirty="0">
              <a:solidFill>
                <a:srgbClr val="000066"/>
              </a:solidFill>
              <a:latin typeface="Arial" panose="020B0604020202020204" pitchFamily="34" charset="0"/>
              <a:cs typeface="Arial" panose="020B0604020202020204" pitchFamily="34" charset="0"/>
              <a:sym typeface="+mn-lt"/>
            </a:endParaRPr>
          </a:p>
          <a:p>
            <a:pPr marL="216000">
              <a:lnSpc>
                <a:spcPct val="150000"/>
              </a:lnSpc>
            </a:pPr>
            <a:r>
              <a:rPr lang="en-US" altLang="zh-CN" sz="1400" dirty="0">
                <a:solidFill>
                  <a:srgbClr val="000066"/>
                </a:solidFill>
                <a:latin typeface="Arial" panose="020B0604020202020204" pitchFamily="34" charset="0"/>
                <a:cs typeface="Arial" panose="020B0604020202020204" pitchFamily="34" charset="0"/>
                <a:sym typeface="+mn-lt"/>
              </a:rPr>
              <a:t>Severe EPS, TD, </a:t>
            </a:r>
            <a:r>
              <a:rPr lang="en-US" altLang="zh-CN" sz="1400" dirty="0">
                <a:solidFill>
                  <a:srgbClr val="000066"/>
                </a:solidFill>
                <a:latin typeface="Arial" panose="020B0604020202020204" pitchFamily="34" charset="0"/>
                <a:cs typeface="Arial" panose="020B0604020202020204" pitchFamily="34" charset="0"/>
              </a:rPr>
              <a:t>malignant syndrome</a:t>
            </a:r>
            <a:r>
              <a:rPr lang="en-US" altLang="zh-CN" sz="1400" dirty="0">
                <a:solidFill>
                  <a:srgbClr val="000066"/>
                </a:solidFill>
                <a:latin typeface="Arial" panose="020B0604020202020204" pitchFamily="34" charset="0"/>
                <a:cs typeface="Arial" panose="020B0604020202020204" pitchFamily="34" charset="0"/>
                <a:sym typeface="+mn-lt"/>
              </a:rPr>
              <a:t>, etc.</a:t>
            </a:r>
            <a:endParaRPr lang="zh-CN" altLang="en-US" sz="1400" dirty="0">
              <a:solidFill>
                <a:srgbClr val="000066"/>
              </a:solidFill>
              <a:latin typeface="Arial" panose="020B0604020202020204" pitchFamily="34" charset="0"/>
              <a:cs typeface="Arial" panose="020B0604020202020204" pitchFamily="34" charset="0"/>
              <a:sym typeface="+mn-lt"/>
            </a:endParaRPr>
          </a:p>
        </p:txBody>
      </p:sp>
      <p:grpSp>
        <p:nvGrpSpPr>
          <p:cNvPr id="7" name="组合 6"/>
          <p:cNvGrpSpPr/>
          <p:nvPr/>
        </p:nvGrpSpPr>
        <p:grpSpPr>
          <a:xfrm>
            <a:off x="4693884" y="2091691"/>
            <a:ext cx="4215263" cy="2977305"/>
            <a:chOff x="1507398" y="1666979"/>
            <a:chExt cx="5289534" cy="3393759"/>
          </a:xfrm>
        </p:grpSpPr>
        <p:grpSp>
          <p:nvGrpSpPr>
            <p:cNvPr id="8" name="组合 7"/>
            <p:cNvGrpSpPr/>
            <p:nvPr/>
          </p:nvGrpSpPr>
          <p:grpSpPr>
            <a:xfrm>
              <a:off x="1507398" y="1679749"/>
              <a:ext cx="3322499" cy="3338629"/>
              <a:chOff x="2768585" y="1594729"/>
              <a:chExt cx="3322499" cy="3338629"/>
            </a:xfrm>
          </p:grpSpPr>
          <p:sp>
            <p:nvSpPr>
              <p:cNvPr id="15" name="Text Box 10"/>
              <p:cNvSpPr txBox="1">
                <a:spLocks noChangeArrowheads="1"/>
              </p:cNvSpPr>
              <p:nvPr/>
            </p:nvSpPr>
            <p:spPr bwMode="auto">
              <a:xfrm>
                <a:off x="2768585" y="1594729"/>
                <a:ext cx="3312933" cy="342056"/>
              </a:xfrm>
              <a:prstGeom prst="rect">
                <a:avLst/>
              </a:prstGeom>
              <a:noFill/>
              <a:ln>
                <a:solidFill>
                  <a:schemeClr val="tx1"/>
                </a:solid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a:spcBef>
                    <a:spcPct val="50000"/>
                  </a:spcBef>
                </a:pPr>
                <a:r>
                  <a:rPr lang="en-US" altLang="zh-CN" sz="1350" dirty="0">
                    <a:solidFill>
                      <a:srgbClr val="000066"/>
                    </a:solidFill>
                    <a:cs typeface="+mn-ea"/>
                    <a:sym typeface="+mn-lt"/>
                  </a:rPr>
                  <a:t>Enrollment of patients</a:t>
                </a:r>
                <a:endParaRPr lang="zh-CN" altLang="en-US" sz="1350" dirty="0">
                  <a:solidFill>
                    <a:srgbClr val="000066"/>
                  </a:solidFill>
                  <a:cs typeface="+mn-ea"/>
                  <a:sym typeface="+mn-lt"/>
                </a:endParaRPr>
              </a:p>
            </p:txBody>
          </p:sp>
          <p:sp>
            <p:nvSpPr>
              <p:cNvPr id="16" name="Text Box 11"/>
              <p:cNvSpPr txBox="1">
                <a:spLocks noChangeArrowheads="1"/>
              </p:cNvSpPr>
              <p:nvPr/>
            </p:nvSpPr>
            <p:spPr bwMode="auto">
              <a:xfrm>
                <a:off x="2778149" y="2270672"/>
                <a:ext cx="3312933" cy="342056"/>
              </a:xfrm>
              <a:prstGeom prst="rect">
                <a:avLst/>
              </a:prstGeom>
              <a:noFill/>
              <a:ln>
                <a:solidFill>
                  <a:schemeClr val="tx1"/>
                </a:solid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a:spcBef>
                    <a:spcPct val="50000"/>
                  </a:spcBef>
                </a:pPr>
                <a:r>
                  <a:rPr lang="en-US" altLang="zh-CN" sz="1350" dirty="0">
                    <a:solidFill>
                      <a:srgbClr val="000066"/>
                    </a:solidFill>
                    <a:cs typeface="+mn-ea"/>
                    <a:sym typeface="+mn-lt"/>
                  </a:rPr>
                  <a:t>Antipsychotics treatment (6 weeks)</a:t>
                </a:r>
                <a:endParaRPr lang="zh-CN" altLang="en-US" sz="1350" dirty="0">
                  <a:solidFill>
                    <a:srgbClr val="000066"/>
                  </a:solidFill>
                  <a:cs typeface="+mn-ea"/>
                  <a:sym typeface="+mn-lt"/>
                </a:endParaRPr>
              </a:p>
            </p:txBody>
          </p:sp>
          <p:sp>
            <p:nvSpPr>
              <p:cNvPr id="17" name="Text Box 12"/>
              <p:cNvSpPr txBox="1">
                <a:spLocks noChangeArrowheads="1"/>
              </p:cNvSpPr>
              <p:nvPr/>
            </p:nvSpPr>
            <p:spPr bwMode="auto">
              <a:xfrm>
                <a:off x="2778149" y="3034003"/>
                <a:ext cx="3312933" cy="342056"/>
              </a:xfrm>
              <a:prstGeom prst="rect">
                <a:avLst/>
              </a:prstGeom>
              <a:noFill/>
              <a:ln>
                <a:solidFill>
                  <a:schemeClr val="tx1"/>
                </a:solid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a:spcBef>
                    <a:spcPct val="50000"/>
                  </a:spcBef>
                </a:pPr>
                <a:r>
                  <a:rPr lang="en-US" altLang="zh-CN" sz="1350" dirty="0">
                    <a:solidFill>
                      <a:srgbClr val="000066"/>
                    </a:solidFill>
                    <a:cs typeface="+mn-ea"/>
                    <a:sym typeface="+mn-lt"/>
                  </a:rPr>
                  <a:t>Genotyping (</a:t>
                </a:r>
                <a:r>
                  <a:rPr lang="en-US" altLang="zh-CN" sz="1350" dirty="0" err="1">
                    <a:solidFill>
                      <a:srgbClr val="000066"/>
                    </a:solidFill>
                    <a:cs typeface="+mn-ea"/>
                  </a:rPr>
                  <a:t>OmniZhongHua</a:t>
                </a:r>
                <a:r>
                  <a:rPr lang="en-US" altLang="zh-CN" sz="1350" dirty="0">
                    <a:solidFill>
                      <a:srgbClr val="000066"/>
                    </a:solidFill>
                    <a:cs typeface="+mn-ea"/>
                  </a:rPr>
                  <a:t> 8</a:t>
                </a:r>
                <a:r>
                  <a:rPr lang="en-US" altLang="zh-CN" sz="1350" dirty="0">
                    <a:solidFill>
                      <a:srgbClr val="000066"/>
                    </a:solidFill>
                    <a:cs typeface="+mn-ea"/>
                    <a:sym typeface="+mn-lt"/>
                  </a:rPr>
                  <a:t>)</a:t>
                </a:r>
                <a:endParaRPr lang="zh-CN" altLang="en-US" sz="1350" dirty="0">
                  <a:solidFill>
                    <a:srgbClr val="000066"/>
                  </a:solidFill>
                  <a:cs typeface="+mn-ea"/>
                  <a:sym typeface="+mn-lt"/>
                </a:endParaRPr>
              </a:p>
            </p:txBody>
          </p:sp>
          <p:sp>
            <p:nvSpPr>
              <p:cNvPr id="18" name="Text Box 13"/>
              <p:cNvSpPr txBox="1">
                <a:spLocks noChangeArrowheads="1"/>
              </p:cNvSpPr>
              <p:nvPr/>
            </p:nvSpPr>
            <p:spPr bwMode="auto">
              <a:xfrm>
                <a:off x="2778149" y="3820452"/>
                <a:ext cx="3312935" cy="342056"/>
              </a:xfrm>
              <a:prstGeom prst="rect">
                <a:avLst/>
              </a:prstGeom>
              <a:noFill/>
              <a:ln>
                <a:solidFill>
                  <a:schemeClr val="tx1"/>
                </a:solid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altLang="zh-CN" sz="1350" dirty="0">
                    <a:solidFill>
                      <a:srgbClr val="000066"/>
                    </a:solidFill>
                    <a:cs typeface="+mn-ea"/>
                    <a:sym typeface="+mn-lt"/>
                  </a:rPr>
                  <a:t>GWAS of PANSS reduced rates</a:t>
                </a:r>
                <a:endParaRPr lang="zh-CN" altLang="en-US" sz="1350" dirty="0">
                  <a:solidFill>
                    <a:srgbClr val="000066"/>
                  </a:solidFill>
                  <a:cs typeface="+mn-ea"/>
                  <a:sym typeface="+mn-lt"/>
                </a:endParaRPr>
              </a:p>
            </p:txBody>
          </p:sp>
          <p:sp>
            <p:nvSpPr>
              <p:cNvPr id="19" name="Text Box 14"/>
              <p:cNvSpPr txBox="1">
                <a:spLocks noChangeArrowheads="1"/>
              </p:cNvSpPr>
              <p:nvPr/>
            </p:nvSpPr>
            <p:spPr bwMode="auto">
              <a:xfrm>
                <a:off x="2778149" y="4591302"/>
                <a:ext cx="3312933" cy="342056"/>
              </a:xfrm>
              <a:prstGeom prst="rect">
                <a:avLst/>
              </a:prstGeom>
              <a:noFill/>
              <a:ln>
                <a:solidFill>
                  <a:schemeClr val="tx1"/>
                </a:solidFill>
                <a:headEnd/>
                <a:tailEnd/>
              </a:ln>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altLang="zh-CN" sz="1350" dirty="0">
                    <a:solidFill>
                      <a:srgbClr val="000066"/>
                    </a:solidFill>
                    <a:cs typeface="+mn-ea"/>
                    <a:sym typeface="+mn-lt"/>
                  </a:rPr>
                  <a:t>Replication in independent cohort</a:t>
                </a:r>
                <a:endParaRPr lang="zh-CN" altLang="en-US" sz="1350" dirty="0">
                  <a:solidFill>
                    <a:srgbClr val="000066"/>
                  </a:solidFill>
                  <a:cs typeface="+mn-ea"/>
                  <a:sym typeface="+mn-lt"/>
                </a:endParaRPr>
              </a:p>
            </p:txBody>
          </p:sp>
          <p:cxnSp>
            <p:nvCxnSpPr>
              <p:cNvPr id="20" name="直接箭头连接符 19"/>
              <p:cNvCxnSpPr>
                <a:stCxn id="15" idx="2"/>
                <a:endCxn id="16" idx="0"/>
              </p:cNvCxnSpPr>
              <p:nvPr/>
            </p:nvCxnSpPr>
            <p:spPr>
              <a:xfrm>
                <a:off x="4425052" y="1936785"/>
                <a:ext cx="9564" cy="3338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p:cNvCxnSpPr>
                <a:cxnSpLocks/>
              </p:cNvCxnSpPr>
              <p:nvPr/>
            </p:nvCxnSpPr>
            <p:spPr>
              <a:xfrm>
                <a:off x="4429330" y="2623398"/>
                <a:ext cx="5555" cy="4000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a:cxnSpLocks/>
              </p:cNvCxnSpPr>
              <p:nvPr/>
            </p:nvCxnSpPr>
            <p:spPr>
              <a:xfrm>
                <a:off x="4416992" y="3400524"/>
                <a:ext cx="8060" cy="393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a:xfrm>
                <a:off x="4425052" y="4143403"/>
                <a:ext cx="0" cy="4292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9" name="图片 8"/>
            <p:cNvPicPr>
              <a:picLocks noChangeAspect="1"/>
            </p:cNvPicPr>
            <p:nvPr/>
          </p:nvPicPr>
          <p:blipFill>
            <a:blip r:embed="rId2" cstate="print"/>
            <a:stretch>
              <a:fillRect/>
            </a:stretch>
          </p:blipFill>
          <p:spPr>
            <a:xfrm>
              <a:off x="5515281" y="3051330"/>
              <a:ext cx="1181100" cy="419100"/>
            </a:xfrm>
            <a:prstGeom prst="rect">
              <a:avLst/>
            </a:prstGeom>
          </p:spPr>
        </p:pic>
        <p:pic>
          <p:nvPicPr>
            <p:cNvPr id="10" name="图片 9"/>
            <p:cNvPicPr>
              <a:picLocks noChangeAspect="1"/>
            </p:cNvPicPr>
            <p:nvPr/>
          </p:nvPicPr>
          <p:blipFill>
            <a:blip r:embed="rId3" cstate="print"/>
            <a:stretch>
              <a:fillRect/>
            </a:stretch>
          </p:blipFill>
          <p:spPr>
            <a:xfrm>
              <a:off x="5520582" y="3881508"/>
              <a:ext cx="1276350" cy="361951"/>
            </a:xfrm>
            <a:prstGeom prst="rect">
              <a:avLst/>
            </a:prstGeom>
          </p:spPr>
        </p:pic>
        <p:pic>
          <p:nvPicPr>
            <p:cNvPr id="11" name="图片 10"/>
            <p:cNvPicPr>
              <a:picLocks noChangeAspect="1"/>
            </p:cNvPicPr>
            <p:nvPr/>
          </p:nvPicPr>
          <p:blipFill>
            <a:blip r:embed="rId4" cstate="print"/>
            <a:stretch>
              <a:fillRect/>
            </a:stretch>
          </p:blipFill>
          <p:spPr>
            <a:xfrm>
              <a:off x="5513558" y="4651163"/>
              <a:ext cx="1266825" cy="409575"/>
            </a:xfrm>
            <a:prstGeom prst="rect">
              <a:avLst/>
            </a:prstGeom>
          </p:spPr>
        </p:pic>
        <p:pic>
          <p:nvPicPr>
            <p:cNvPr id="12" name="图片 11"/>
            <p:cNvPicPr>
              <a:picLocks noChangeAspect="1"/>
            </p:cNvPicPr>
            <p:nvPr/>
          </p:nvPicPr>
          <p:blipFill>
            <a:blip r:embed="rId5" cstate="print"/>
            <a:stretch>
              <a:fillRect/>
            </a:stretch>
          </p:blipFill>
          <p:spPr>
            <a:xfrm>
              <a:off x="5602585" y="2387637"/>
              <a:ext cx="1032924" cy="438150"/>
            </a:xfrm>
            <a:prstGeom prst="rect">
              <a:avLst/>
            </a:prstGeom>
          </p:spPr>
        </p:pic>
        <p:pic>
          <p:nvPicPr>
            <p:cNvPr id="13" name="图片 12"/>
            <p:cNvPicPr>
              <a:picLocks noChangeAspect="1"/>
            </p:cNvPicPr>
            <p:nvPr/>
          </p:nvPicPr>
          <p:blipFill>
            <a:blip r:embed="rId6" cstate="print"/>
            <a:stretch>
              <a:fillRect/>
            </a:stretch>
          </p:blipFill>
          <p:spPr>
            <a:xfrm>
              <a:off x="5602585" y="1670588"/>
              <a:ext cx="564257" cy="338554"/>
            </a:xfrm>
            <a:prstGeom prst="rect">
              <a:avLst/>
            </a:prstGeom>
          </p:spPr>
        </p:pic>
        <p:pic>
          <p:nvPicPr>
            <p:cNvPr id="14" name="图片 13"/>
            <p:cNvPicPr>
              <a:picLocks noChangeAspect="1"/>
            </p:cNvPicPr>
            <p:nvPr/>
          </p:nvPicPr>
          <p:blipFill>
            <a:blip r:embed="rId6" cstate="print"/>
            <a:stretch>
              <a:fillRect/>
            </a:stretch>
          </p:blipFill>
          <p:spPr>
            <a:xfrm>
              <a:off x="6075070" y="1666979"/>
              <a:ext cx="545691" cy="327415"/>
            </a:xfrm>
            <a:prstGeom prst="rect">
              <a:avLst/>
            </a:prstGeom>
          </p:spPr>
        </p:pic>
      </p:grpSp>
      <p:sp>
        <p:nvSpPr>
          <p:cNvPr id="30" name="灯片编号占位符 5">
            <a:extLst>
              <a:ext uri="{FF2B5EF4-FFF2-40B4-BE49-F238E27FC236}">
                <a16:creationId xmlns:a16="http://schemas.microsoft.com/office/drawing/2014/main" id="{8B5E7B26-42D1-4FFE-BB97-A08B1BB14910}"/>
              </a:ext>
            </a:extLst>
          </p:cNvPr>
          <p:cNvSpPr txBox="1">
            <a:spLocks/>
          </p:cNvSpPr>
          <p:nvPr/>
        </p:nvSpPr>
        <p:spPr>
          <a:xfrm>
            <a:off x="6983905" y="6399330"/>
            <a:ext cx="21336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l" rtl="0" eaLnBrk="1" fontAlgn="base" hangingPunct="1">
              <a:spcBef>
                <a:spcPct val="0"/>
              </a:spcBef>
              <a:spcAft>
                <a:spcPct val="0"/>
              </a:spcAft>
              <a:defRPr sz="1200" kern="1200" smtClean="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9pPr>
          </a:lstStyle>
          <a:p>
            <a:pPr algn="r">
              <a:defRPr/>
            </a:pPr>
            <a:fld id="{F591E998-BD68-4518-92CC-CE63CB5B4584}" type="slidenum">
              <a:rPr lang="en-US" altLang="zh-CN" sz="1400" smtClean="0">
                <a:solidFill>
                  <a:srgbClr val="000066"/>
                </a:solidFill>
                <a:latin typeface="Arial" panose="020B0604020202020204" pitchFamily="34" charset="0"/>
                <a:cs typeface="Arial" panose="020B0604020202020204" pitchFamily="34" charset="0"/>
              </a:rPr>
              <a:pPr algn="r">
                <a:defRPr/>
              </a:pPr>
              <a:t>3</a:t>
            </a:fld>
            <a:endParaRPr lang="en-US" altLang="zh-CN" sz="1400" dirty="0">
              <a:solidFill>
                <a:srgbClr val="0000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0679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2814BF3C-3E49-4A98-B8D2-5647311DDE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6386392" y="4588760"/>
            <a:ext cx="2639054" cy="132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C:\Users\jingjing\Desktop\样本库.jpg">
            <a:extLst>
              <a:ext uri="{FF2B5EF4-FFF2-40B4-BE49-F238E27FC236}">
                <a16:creationId xmlns:a16="http://schemas.microsoft.com/office/drawing/2014/main" id="{CC10E171-252C-403B-9B17-7F0CBDDDA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7200" y="2873937"/>
            <a:ext cx="2568413" cy="15538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Rectangle 9">
            <a:extLst>
              <a:ext uri="{FF2B5EF4-FFF2-40B4-BE49-F238E27FC236}">
                <a16:creationId xmlns:a16="http://schemas.microsoft.com/office/drawing/2014/main" id="{104ABCD4-FE62-4D57-8CAC-B1B0B22A750A}"/>
              </a:ext>
            </a:extLst>
          </p:cNvPr>
          <p:cNvSpPr>
            <a:spLocks noChangeArrowheads="1"/>
          </p:cNvSpPr>
          <p:nvPr/>
        </p:nvSpPr>
        <p:spPr bwMode="auto">
          <a:xfrm>
            <a:off x="657225" y="1373188"/>
            <a:ext cx="55705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FF3300"/>
              </a:buClr>
            </a:pPr>
            <a:r>
              <a:rPr kumimoji="1" lang="en-US" altLang="zh-CN" sz="2000" dirty="0">
                <a:solidFill>
                  <a:srgbClr val="000066"/>
                </a:solidFill>
                <a:ea typeface="黑体" panose="02010609060101010101" pitchFamily="49" charset="-122"/>
              </a:rPr>
              <a:t>We made a multiple centers, randomized controlled clinical trials in </a:t>
            </a:r>
            <a:r>
              <a:rPr kumimoji="1" lang="en-US" altLang="zh-CN" sz="2000" dirty="0">
                <a:solidFill>
                  <a:srgbClr val="C00000"/>
                </a:solidFill>
                <a:ea typeface="黑体" panose="02010609060101010101" pitchFamily="49" charset="-122"/>
              </a:rPr>
              <a:t>32 psychiatric hospitals</a:t>
            </a:r>
            <a:r>
              <a:rPr kumimoji="1" lang="en-US" altLang="zh-CN" sz="2000" dirty="0">
                <a:solidFill>
                  <a:srgbClr val="000066"/>
                </a:solidFill>
                <a:ea typeface="黑体" panose="02010609060101010101" pitchFamily="49" charset="-122"/>
              </a:rPr>
              <a:t> across China.</a:t>
            </a:r>
            <a:endParaRPr lang="en-US" altLang="zh-CN" sz="2000" dirty="0">
              <a:solidFill>
                <a:srgbClr val="000066"/>
              </a:solidFill>
              <a:ea typeface="黑体" panose="02010609060101010101" pitchFamily="49" charset="-122"/>
            </a:endParaRPr>
          </a:p>
        </p:txBody>
      </p:sp>
      <p:sp>
        <p:nvSpPr>
          <p:cNvPr id="49156" name="Rectangle 3">
            <a:extLst>
              <a:ext uri="{FF2B5EF4-FFF2-40B4-BE49-F238E27FC236}">
                <a16:creationId xmlns:a16="http://schemas.microsoft.com/office/drawing/2014/main" id="{689BAAD2-952D-42EA-A72A-0A2CAC712254}"/>
              </a:ext>
            </a:extLst>
          </p:cNvPr>
          <p:cNvSpPr txBox="1">
            <a:spLocks noChangeArrowheads="1"/>
          </p:cNvSpPr>
          <p:nvPr/>
        </p:nvSpPr>
        <p:spPr bwMode="auto">
          <a:xfrm>
            <a:off x="684213" y="2533650"/>
            <a:ext cx="59753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4625" indent="-17462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600"/>
              </a:spcBef>
              <a:buClr>
                <a:srgbClr val="FF0000"/>
              </a:buClr>
            </a:pPr>
            <a:r>
              <a:rPr lang="en-US" altLang="zh-CN" sz="2000" dirty="0">
                <a:solidFill>
                  <a:srgbClr val="C00000"/>
                </a:solidFill>
                <a:ea typeface="黑体" panose="02010609060101010101" pitchFamily="49" charset="-122"/>
                <a:cs typeface="Arial" panose="020B0604020202020204" pitchFamily="34" charset="0"/>
              </a:rPr>
              <a:t>3,030 cases </a:t>
            </a:r>
            <a:r>
              <a:rPr lang="en-US" altLang="zh-CN" sz="2000" dirty="0">
                <a:solidFill>
                  <a:srgbClr val="000066"/>
                </a:solidFill>
                <a:ea typeface="黑体" panose="02010609060101010101" pitchFamily="49" charset="-122"/>
                <a:cs typeface="Arial" panose="020B0604020202020204" pitchFamily="34" charset="0"/>
              </a:rPr>
              <a:t>with schizophrenia </a:t>
            </a:r>
            <a:r>
              <a:rPr kumimoji="1" lang="en-US" altLang="zh-CN" sz="2000" dirty="0">
                <a:solidFill>
                  <a:srgbClr val="000066"/>
                </a:solidFill>
                <a:ea typeface="黑体" panose="02010609060101010101" pitchFamily="49" charset="-122"/>
                <a:cs typeface="Arial" panose="020B0604020202020204" pitchFamily="34" charset="0"/>
              </a:rPr>
              <a:t>with 7 antipsychotic drugs followed-up for 6 weeks. Response rate ~</a:t>
            </a:r>
            <a:r>
              <a:rPr lang="en-US" altLang="zh-CN" sz="2000" dirty="0">
                <a:solidFill>
                  <a:srgbClr val="000066"/>
                </a:solidFill>
                <a:ea typeface="黑体" panose="02010609060101010101" pitchFamily="49" charset="-122"/>
                <a:cs typeface="Arial" panose="020B0604020202020204" pitchFamily="34" charset="0"/>
              </a:rPr>
              <a:t>63.4%, incidence of adverse reactions ~58.6%.</a:t>
            </a:r>
          </a:p>
          <a:p>
            <a:pPr eaLnBrk="1" hangingPunct="1">
              <a:lnSpc>
                <a:spcPct val="120000"/>
              </a:lnSpc>
              <a:spcBef>
                <a:spcPts val="600"/>
              </a:spcBef>
              <a:buClr>
                <a:srgbClr val="FF0000"/>
              </a:buClr>
            </a:pPr>
            <a:r>
              <a:rPr lang="en-US" altLang="zh-CN" sz="2000" dirty="0">
                <a:solidFill>
                  <a:srgbClr val="C00000"/>
                </a:solidFill>
                <a:ea typeface="黑体" panose="02010609060101010101" pitchFamily="49" charset="-122"/>
                <a:cs typeface="Arial" panose="020B0604020202020204" pitchFamily="34" charset="0"/>
              </a:rPr>
              <a:t>2,794 cases </a:t>
            </a:r>
            <a:r>
              <a:rPr lang="en-US" altLang="zh-CN" sz="2000" dirty="0">
                <a:solidFill>
                  <a:srgbClr val="000066"/>
                </a:solidFill>
                <a:ea typeface="黑体" panose="02010609060101010101" pitchFamily="49" charset="-122"/>
                <a:cs typeface="Arial" panose="020B0604020202020204" pitchFamily="34" charset="0"/>
              </a:rPr>
              <a:t>were genotyped with the Illumina Human </a:t>
            </a:r>
            <a:r>
              <a:rPr lang="en-US" altLang="zh-CN" sz="2000" dirty="0">
                <a:solidFill>
                  <a:srgbClr val="C00000"/>
                </a:solidFill>
                <a:ea typeface="黑体" panose="02010609060101010101" pitchFamily="49" charset="-122"/>
                <a:cs typeface="Arial" panose="020B0604020202020204" pitchFamily="34" charset="0"/>
              </a:rPr>
              <a:t>Omni ZhongHua-8</a:t>
            </a:r>
            <a:r>
              <a:rPr lang="en-US" altLang="zh-CN" sz="2000" dirty="0">
                <a:solidFill>
                  <a:srgbClr val="000066"/>
                </a:solidFill>
                <a:ea typeface="黑体" panose="02010609060101010101" pitchFamily="49" charset="-122"/>
                <a:cs typeface="Arial" panose="020B0604020202020204" pitchFamily="34" charset="0"/>
              </a:rPr>
              <a:t> </a:t>
            </a:r>
            <a:r>
              <a:rPr lang="en-US" altLang="zh-CN" sz="2000" dirty="0" err="1">
                <a:solidFill>
                  <a:srgbClr val="000066"/>
                </a:solidFill>
                <a:ea typeface="黑体" panose="02010609060101010101" pitchFamily="49" charset="-122"/>
                <a:cs typeface="Arial" panose="020B0604020202020204" pitchFamily="34" charset="0"/>
              </a:rPr>
              <a:t>BeadChip</a:t>
            </a:r>
            <a:r>
              <a:rPr lang="en-US" altLang="zh-CN" sz="2000" dirty="0">
                <a:solidFill>
                  <a:srgbClr val="000066"/>
                </a:solidFill>
                <a:ea typeface="黑体" panose="02010609060101010101" pitchFamily="49" charset="-122"/>
                <a:cs typeface="Arial" panose="020B0604020202020204" pitchFamily="34" charset="0"/>
              </a:rPr>
              <a:t>. </a:t>
            </a:r>
          </a:p>
          <a:p>
            <a:pPr eaLnBrk="1" hangingPunct="1">
              <a:lnSpc>
                <a:spcPct val="120000"/>
              </a:lnSpc>
              <a:spcBef>
                <a:spcPts val="600"/>
              </a:spcBef>
              <a:buClr>
                <a:srgbClr val="FF0000"/>
              </a:buClr>
            </a:pPr>
            <a:r>
              <a:rPr lang="en-US" altLang="zh-CN" sz="2000" dirty="0">
                <a:solidFill>
                  <a:srgbClr val="C00000"/>
                </a:solidFill>
                <a:ea typeface="黑体" panose="02010609060101010101" pitchFamily="49" charset="-122"/>
                <a:cs typeface="Arial" panose="020B0604020202020204" pitchFamily="34" charset="0"/>
              </a:rPr>
              <a:t>1,379 independent cases </a:t>
            </a:r>
            <a:r>
              <a:rPr lang="en-US" altLang="zh-CN" sz="2000" dirty="0">
                <a:solidFill>
                  <a:srgbClr val="000066"/>
                </a:solidFill>
                <a:ea typeface="黑体" panose="02010609060101010101" pitchFamily="49" charset="-122"/>
                <a:cs typeface="Arial" panose="020B0604020202020204" pitchFamily="34" charset="0"/>
              </a:rPr>
              <a:t>were genotyped with Illumina 610K &amp; 660K </a:t>
            </a:r>
            <a:r>
              <a:rPr lang="en-US" altLang="zh-CN" sz="2000" dirty="0" err="1">
                <a:solidFill>
                  <a:srgbClr val="000066"/>
                </a:solidFill>
                <a:ea typeface="黑体" panose="02010609060101010101" pitchFamily="49" charset="-122"/>
                <a:cs typeface="Arial" panose="020B0604020202020204" pitchFamily="34" charset="0"/>
              </a:rPr>
              <a:t>Beadchip</a:t>
            </a:r>
            <a:r>
              <a:rPr lang="en-US" altLang="zh-CN" sz="2000" dirty="0">
                <a:solidFill>
                  <a:srgbClr val="000066"/>
                </a:solidFill>
                <a:ea typeface="黑体" panose="02010609060101010101" pitchFamily="49" charset="-122"/>
                <a:cs typeface="Arial" panose="020B0604020202020204" pitchFamily="34" charset="0"/>
              </a:rPr>
              <a:t> (3 antipsychotics, follow-up 8 weeks).</a:t>
            </a:r>
          </a:p>
        </p:txBody>
      </p:sp>
      <p:sp>
        <p:nvSpPr>
          <p:cNvPr id="49158" name="TextBox 11">
            <a:extLst>
              <a:ext uri="{FF2B5EF4-FFF2-40B4-BE49-F238E27FC236}">
                <a16:creationId xmlns:a16="http://schemas.microsoft.com/office/drawing/2014/main" id="{6308E039-F727-4431-A3DE-2E18F3BD2873}"/>
              </a:ext>
            </a:extLst>
          </p:cNvPr>
          <p:cNvSpPr txBox="1">
            <a:spLocks noChangeArrowheads="1"/>
          </p:cNvSpPr>
          <p:nvPr/>
        </p:nvSpPr>
        <p:spPr bwMode="auto">
          <a:xfrm>
            <a:off x="366713" y="836613"/>
            <a:ext cx="82359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2563" indent="-1825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ts val="600"/>
              </a:spcBef>
              <a:spcAft>
                <a:spcPts val="600"/>
              </a:spcAft>
              <a:buClr>
                <a:srgbClr val="FF0000"/>
              </a:buClr>
              <a:buFont typeface="Wingdings" panose="05000000000000000000" pitchFamily="2" charset="2"/>
              <a:buChar char="Ø"/>
            </a:pPr>
            <a:r>
              <a:rPr lang="en-US" altLang="zh-CN" sz="2000" b="1" dirty="0">
                <a:solidFill>
                  <a:srgbClr val="000066"/>
                </a:solidFill>
                <a:ea typeface="黑体" panose="02010609060101010101" pitchFamily="49" charset="-122"/>
                <a:cs typeface="Arial" panose="020B0604020202020204" pitchFamily="34" charset="0"/>
              </a:rPr>
              <a:t> Pharmacogenomic exploration</a:t>
            </a:r>
            <a:endParaRPr lang="zh-CN" altLang="en-US" sz="2000" b="1" dirty="0">
              <a:solidFill>
                <a:srgbClr val="000066"/>
              </a:solidFill>
              <a:ea typeface="黑体" panose="02010609060101010101" pitchFamily="49" charset="-122"/>
              <a:cs typeface="Arial" panose="020B0604020202020204" pitchFamily="34" charset="0"/>
            </a:endParaRPr>
          </a:p>
        </p:txBody>
      </p:sp>
      <p:sp>
        <p:nvSpPr>
          <p:cNvPr id="49159" name="灯片编号占位符 17">
            <a:extLst>
              <a:ext uri="{FF2B5EF4-FFF2-40B4-BE49-F238E27FC236}">
                <a16:creationId xmlns:a16="http://schemas.microsoft.com/office/drawing/2014/main" id="{833B5018-3D4C-4AA0-8AC7-BBE6703650EB}"/>
              </a:ext>
            </a:extLst>
          </p:cNvPr>
          <p:cNvSpPr txBox="1">
            <a:spLocks noGrp="1"/>
          </p:cNvSpPr>
          <p:nvPr/>
        </p:nvSpPr>
        <p:spPr bwMode="auto">
          <a:xfrm>
            <a:off x="6983413" y="6519863"/>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741255FC-D0A0-4460-BA05-43A564224322}" type="slidenum">
              <a:rPr lang="en-US" altLang="zh-CN" sz="1400">
                <a:solidFill>
                  <a:srgbClr val="000066"/>
                </a:solidFill>
              </a:rPr>
              <a:pPr algn="r" eaLnBrk="1" hangingPunct="1">
                <a:spcBef>
                  <a:spcPct val="0"/>
                </a:spcBef>
                <a:buFontTx/>
                <a:buNone/>
              </a:pPr>
              <a:t>4</a:t>
            </a:fld>
            <a:endParaRPr lang="en-US" altLang="zh-CN" sz="1400">
              <a:solidFill>
                <a:srgbClr val="000066"/>
              </a:solidFill>
            </a:endParaRPr>
          </a:p>
        </p:txBody>
      </p:sp>
      <p:sp>
        <p:nvSpPr>
          <p:cNvPr id="49161" name="TextBox 13">
            <a:extLst>
              <a:ext uri="{FF2B5EF4-FFF2-40B4-BE49-F238E27FC236}">
                <a16:creationId xmlns:a16="http://schemas.microsoft.com/office/drawing/2014/main" id="{FBC495D8-C734-42C7-BD90-967EC243D08C}"/>
              </a:ext>
            </a:extLst>
          </p:cNvPr>
          <p:cNvSpPr txBox="1">
            <a:spLocks noChangeArrowheads="1"/>
          </p:cNvSpPr>
          <p:nvPr/>
        </p:nvSpPr>
        <p:spPr bwMode="auto">
          <a:xfrm>
            <a:off x="454025" y="177800"/>
            <a:ext cx="82359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2563" indent="-1825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ts val="600"/>
              </a:spcBef>
              <a:spcAft>
                <a:spcPts val="600"/>
              </a:spcAft>
              <a:buClr>
                <a:srgbClr val="FF0000"/>
              </a:buClr>
              <a:buFontTx/>
              <a:buNone/>
            </a:pPr>
            <a:r>
              <a:rPr lang="en-US" altLang="zh-CN" sz="2400" b="1" dirty="0">
                <a:solidFill>
                  <a:srgbClr val="000066"/>
                </a:solidFill>
                <a:ea typeface="黑体" panose="02010609060101010101" pitchFamily="49" charset="-122"/>
                <a:cs typeface="Arial" panose="020B0604020202020204" pitchFamily="34" charset="0"/>
              </a:rPr>
              <a:t>Pharmacogenomic research</a:t>
            </a:r>
            <a:endParaRPr lang="zh-CN" altLang="en-US" sz="2400" b="1" dirty="0">
              <a:solidFill>
                <a:srgbClr val="000066"/>
              </a:solidFill>
              <a:ea typeface="黑体" panose="02010609060101010101" pitchFamily="49" charset="-122"/>
              <a:cs typeface="Arial" panose="020B0604020202020204" pitchFamily="34" charset="0"/>
            </a:endParaRPr>
          </a:p>
        </p:txBody>
      </p:sp>
      <p:pic>
        <p:nvPicPr>
          <p:cNvPr id="11" name="Picture 8" descr="DSC_2661">
            <a:extLst>
              <a:ext uri="{FF2B5EF4-FFF2-40B4-BE49-F238E27FC236}">
                <a16:creationId xmlns:a16="http://schemas.microsoft.com/office/drawing/2014/main" id="{970EFA6D-3DBC-4C7C-B61D-53F1B6405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611" y="1199674"/>
            <a:ext cx="2471593" cy="15330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8511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图片 1">
            <a:extLst>
              <a:ext uri="{FF2B5EF4-FFF2-40B4-BE49-F238E27FC236}">
                <a16:creationId xmlns:a16="http://schemas.microsoft.com/office/drawing/2014/main" id="{A281C46A-5F42-4A4F-861E-A938C7402ECB}"/>
              </a:ext>
            </a:extLst>
          </p:cNvPr>
          <p:cNvPicPr>
            <a:picLocks noChangeAspect="1"/>
          </p:cNvPicPr>
          <p:nvPr/>
        </p:nvPicPr>
        <p:blipFill>
          <a:blip r:embed="rId2">
            <a:extLst>
              <a:ext uri="{28A0092B-C50C-407E-A947-70E740481C1C}">
                <a14:useLocalDpi xmlns:a14="http://schemas.microsoft.com/office/drawing/2010/main" val="0"/>
              </a:ext>
            </a:extLst>
          </a:blip>
          <a:srcRect l="30313" t="27600" r="35039" b="44400"/>
          <a:stretch>
            <a:fillRect/>
          </a:stretch>
        </p:blipFill>
        <p:spPr bwMode="auto">
          <a:xfrm>
            <a:off x="307203" y="4164013"/>
            <a:ext cx="5165725"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内容占位符 4">
            <a:extLst>
              <a:ext uri="{FF2B5EF4-FFF2-40B4-BE49-F238E27FC236}">
                <a16:creationId xmlns:a16="http://schemas.microsoft.com/office/drawing/2014/main" id="{EA215B0D-3C70-43F4-97E9-8588EF7CF50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3477" t="2614" r="4536" b="41853"/>
          <a:stretch>
            <a:fillRect/>
          </a:stretch>
        </p:blipFill>
        <p:spPr>
          <a:xfrm>
            <a:off x="5219700" y="2824163"/>
            <a:ext cx="3533775" cy="3557587"/>
          </a:xfrm>
        </p:spPr>
      </p:pic>
      <p:sp>
        <p:nvSpPr>
          <p:cNvPr id="51204" name="灯片编号占位符 3">
            <a:extLst>
              <a:ext uri="{FF2B5EF4-FFF2-40B4-BE49-F238E27FC236}">
                <a16:creationId xmlns:a16="http://schemas.microsoft.com/office/drawing/2014/main" id="{B1E15BA6-ABC8-4FF5-9905-4FF462646FEB}"/>
              </a:ext>
            </a:extLst>
          </p:cNvPr>
          <p:cNvSpPr>
            <a:spLocks noGrp="1"/>
          </p:cNvSpPr>
          <p:nvPr>
            <p:ph type="sldNum" sz="quarter" idx="12"/>
          </p:nvPr>
        </p:nvSpPr>
        <p:spPr>
          <a:xfrm>
            <a:off x="7086600" y="6432550"/>
            <a:ext cx="2057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079090-688B-4164-9030-E1DB8B27C756}" type="slidenum">
              <a:rPr lang="zh-CN" altLang="en-US" sz="1400" smtClean="0"/>
              <a:pPr>
                <a:spcBef>
                  <a:spcPct val="0"/>
                </a:spcBef>
                <a:buFontTx/>
                <a:buNone/>
              </a:pPr>
              <a:t>5</a:t>
            </a:fld>
            <a:endParaRPr lang="zh-CN" altLang="en-US" sz="1400"/>
          </a:p>
        </p:txBody>
      </p:sp>
      <p:sp>
        <p:nvSpPr>
          <p:cNvPr id="51205" name="矩形 9">
            <a:extLst>
              <a:ext uri="{FF2B5EF4-FFF2-40B4-BE49-F238E27FC236}">
                <a16:creationId xmlns:a16="http://schemas.microsoft.com/office/drawing/2014/main" id="{97BBE07B-40A9-4618-92D6-99431745D325}"/>
              </a:ext>
            </a:extLst>
          </p:cNvPr>
          <p:cNvSpPr>
            <a:spLocks noChangeArrowheads="1"/>
          </p:cNvSpPr>
          <p:nvPr/>
        </p:nvSpPr>
        <p:spPr bwMode="auto">
          <a:xfrm>
            <a:off x="468313" y="2356807"/>
            <a:ext cx="5030788" cy="161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
                <a:srgbClr val="FF0000"/>
              </a:buClr>
            </a:pPr>
            <a:r>
              <a:rPr lang="en-US" altLang="zh-CN" sz="1700" dirty="0">
                <a:solidFill>
                  <a:srgbClr val="C00000"/>
                </a:solidFill>
                <a:ea typeface="Adobe 黑体 Std R" pitchFamily="34" charset="-122"/>
                <a:cs typeface="Arial" panose="020B0604020202020204" pitchFamily="34" charset="0"/>
              </a:rPr>
              <a:t>Different APDs showed various ORs </a:t>
            </a:r>
            <a:r>
              <a:rPr lang="en-US" altLang="zh-CN" sz="1700" dirty="0">
                <a:solidFill>
                  <a:srgbClr val="000066"/>
                </a:solidFill>
                <a:ea typeface="Adobe 黑体 Std R" pitchFamily="34" charset="-122"/>
                <a:cs typeface="Arial" panose="020B0604020202020204" pitchFamily="34" charset="0"/>
              </a:rPr>
              <a:t>to therapeutic effects of different genes</a:t>
            </a:r>
          </a:p>
          <a:p>
            <a:pPr>
              <a:lnSpc>
                <a:spcPct val="150000"/>
              </a:lnSpc>
              <a:spcBef>
                <a:spcPct val="0"/>
              </a:spcBef>
              <a:buClr>
                <a:srgbClr val="FF0000"/>
              </a:buClr>
            </a:pPr>
            <a:r>
              <a:rPr lang="en-US" altLang="zh-CN" sz="1700" dirty="0">
                <a:solidFill>
                  <a:srgbClr val="000066"/>
                </a:solidFill>
                <a:ea typeface="Adobe 黑体 Std R" pitchFamily="34" charset="-122"/>
                <a:cs typeface="Arial" panose="020B0604020202020204" pitchFamily="34" charset="0"/>
              </a:rPr>
              <a:t>Discriminative power to </a:t>
            </a:r>
            <a:r>
              <a:rPr lang="en-US" altLang="zh-CN" sz="1700" dirty="0">
                <a:solidFill>
                  <a:srgbClr val="C00000"/>
                </a:solidFill>
                <a:ea typeface="Adobe 黑体 Std R" pitchFamily="34" charset="-122"/>
                <a:cs typeface="Arial" panose="020B0604020202020204" pitchFamily="34" charset="0"/>
              </a:rPr>
              <a:t>distinguish responders from non-responders</a:t>
            </a:r>
            <a:r>
              <a:rPr lang="en-US" altLang="zh-CN" sz="1700" dirty="0">
                <a:solidFill>
                  <a:srgbClr val="000066"/>
                </a:solidFill>
                <a:ea typeface="Adobe 黑体 Std R" pitchFamily="34" charset="-122"/>
                <a:cs typeface="Arial" panose="020B0604020202020204" pitchFamily="34" charset="0"/>
              </a:rPr>
              <a:t> (AUC 71.3%).</a:t>
            </a:r>
          </a:p>
        </p:txBody>
      </p:sp>
      <p:sp>
        <p:nvSpPr>
          <p:cNvPr id="51206" name="文本框 10">
            <a:extLst>
              <a:ext uri="{FF2B5EF4-FFF2-40B4-BE49-F238E27FC236}">
                <a16:creationId xmlns:a16="http://schemas.microsoft.com/office/drawing/2014/main" id="{2218093E-5FC1-40AA-A3F5-1CB15D63C598}"/>
              </a:ext>
            </a:extLst>
          </p:cNvPr>
          <p:cNvSpPr txBox="1">
            <a:spLocks noChangeArrowheads="1"/>
          </p:cNvSpPr>
          <p:nvPr/>
        </p:nvSpPr>
        <p:spPr bwMode="auto">
          <a:xfrm>
            <a:off x="5499101" y="6461223"/>
            <a:ext cx="28987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i="1" dirty="0">
                <a:solidFill>
                  <a:srgbClr val="000066"/>
                </a:solidFill>
              </a:rPr>
              <a:t>Yu et al., Lancet Psychiatry 2018</a:t>
            </a:r>
            <a:endParaRPr lang="zh-CN" altLang="en-US" sz="1400" i="1" dirty="0">
              <a:solidFill>
                <a:srgbClr val="000066"/>
              </a:solidFill>
            </a:endParaRPr>
          </a:p>
        </p:txBody>
      </p:sp>
      <p:pic>
        <p:nvPicPr>
          <p:cNvPr id="51207" name="图片 13">
            <a:extLst>
              <a:ext uri="{FF2B5EF4-FFF2-40B4-BE49-F238E27FC236}">
                <a16:creationId xmlns:a16="http://schemas.microsoft.com/office/drawing/2014/main" id="{CE13B260-C685-42D8-B3F7-9BDD9A085C9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48488" y="3873500"/>
            <a:ext cx="19621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3">
            <a:extLst>
              <a:ext uri="{FF2B5EF4-FFF2-40B4-BE49-F238E27FC236}">
                <a16:creationId xmlns:a16="http://schemas.microsoft.com/office/drawing/2014/main" id="{FD6AE166-764D-46A4-A04A-AA4140CD5D92}"/>
              </a:ext>
            </a:extLst>
          </p:cNvPr>
          <p:cNvSpPr>
            <a:spLocks noChangeArrowheads="1"/>
          </p:cNvSpPr>
          <p:nvPr/>
        </p:nvSpPr>
        <p:spPr bwMode="auto">
          <a:xfrm>
            <a:off x="1101725" y="454025"/>
            <a:ext cx="71421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en-US" altLang="zh-CN" sz="2400" b="1" dirty="0">
                <a:solidFill>
                  <a:srgbClr val="000066"/>
                </a:solidFill>
                <a:latin typeface="Arial" panose="020B0604020202020204" pitchFamily="34" charset="0"/>
                <a:ea typeface="Adobe 黑体 Std R" panose="020B0400000000000000" pitchFamily="34" charset="-122"/>
                <a:cs typeface="Arial" panose="020B0604020202020204" pitchFamily="34" charset="0"/>
              </a:rPr>
              <a:t>Pharmacogenomics of  antipsychotic treatment (therapeutic effects)</a:t>
            </a:r>
            <a:endParaRPr lang="zh-CN" altLang="en-US" sz="2400" b="1" dirty="0">
              <a:solidFill>
                <a:srgbClr val="000066"/>
              </a:solidFill>
              <a:latin typeface="Arial" panose="020B0604020202020204" pitchFamily="34" charset="0"/>
              <a:ea typeface="Adobe 黑体 Std R" panose="020B0400000000000000" pitchFamily="34" charset="-122"/>
              <a:cs typeface="Arial" panose="020B0604020202020204" pitchFamily="34" charset="0"/>
            </a:endParaRPr>
          </a:p>
        </p:txBody>
      </p:sp>
      <p:sp>
        <p:nvSpPr>
          <p:cNvPr id="51209" name="矩形 5">
            <a:extLst>
              <a:ext uri="{FF2B5EF4-FFF2-40B4-BE49-F238E27FC236}">
                <a16:creationId xmlns:a16="http://schemas.microsoft.com/office/drawing/2014/main" id="{50C3115E-4248-4F28-A735-28CA5A0D9210}"/>
              </a:ext>
            </a:extLst>
          </p:cNvPr>
          <p:cNvSpPr>
            <a:spLocks noChangeArrowheads="1"/>
          </p:cNvSpPr>
          <p:nvPr/>
        </p:nvSpPr>
        <p:spPr bwMode="auto">
          <a:xfrm>
            <a:off x="468313" y="1539875"/>
            <a:ext cx="8580437" cy="8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
                <a:srgbClr val="FF0000"/>
              </a:buClr>
            </a:pPr>
            <a:r>
              <a:rPr lang="en-US" altLang="zh-CN" sz="1700" i="1" dirty="0">
                <a:solidFill>
                  <a:srgbClr val="C00000"/>
                </a:solidFill>
                <a:cs typeface="Arial" panose="020B0604020202020204" pitchFamily="34" charset="0"/>
              </a:rPr>
              <a:t>SLC1A1, PCDH7, MEGF10,</a:t>
            </a:r>
            <a:r>
              <a:rPr lang="en-US" altLang="zh-CN" sz="1700" dirty="0">
                <a:solidFill>
                  <a:srgbClr val="C00000"/>
                </a:solidFill>
                <a:cs typeface="Arial" panose="020B0604020202020204" pitchFamily="34" charset="0"/>
              </a:rPr>
              <a:t> </a:t>
            </a:r>
            <a:r>
              <a:rPr lang="en-US" altLang="zh-CN" sz="1700" i="1" dirty="0">
                <a:solidFill>
                  <a:srgbClr val="C00000"/>
                </a:solidFill>
                <a:cs typeface="Arial" panose="020B0604020202020204" pitchFamily="34" charset="0"/>
              </a:rPr>
              <a:t>CNTNAP5, </a:t>
            </a:r>
            <a:r>
              <a:rPr lang="en-US" altLang="zh-CN" sz="1700" dirty="0">
                <a:solidFill>
                  <a:srgbClr val="C00000"/>
                </a:solidFill>
                <a:cs typeface="Arial" panose="020B0604020202020204" pitchFamily="34" charset="0"/>
              </a:rPr>
              <a:t>and </a:t>
            </a:r>
            <a:r>
              <a:rPr lang="en-US" altLang="zh-CN" sz="1700" i="1" dirty="0">
                <a:solidFill>
                  <a:srgbClr val="C00000"/>
                </a:solidFill>
                <a:cs typeface="Arial" panose="020B0604020202020204" pitchFamily="34" charset="0"/>
              </a:rPr>
              <a:t>TNIK</a:t>
            </a:r>
            <a:r>
              <a:rPr lang="en-US" altLang="zh-CN" sz="1700" dirty="0">
                <a:solidFill>
                  <a:srgbClr val="C00000"/>
                </a:solidFill>
                <a:cs typeface="Arial" panose="020B0604020202020204" pitchFamily="34" charset="0"/>
              </a:rPr>
              <a:t> </a:t>
            </a:r>
            <a:r>
              <a:rPr lang="en-US" altLang="zh-CN" sz="1700" dirty="0">
                <a:solidFill>
                  <a:srgbClr val="000066"/>
                </a:solidFill>
                <a:cs typeface="Arial" panose="020B0604020202020204" pitchFamily="34" charset="0"/>
              </a:rPr>
              <a:t>polymorphisms associated with PANSS reduced rates after 6-week treatment of antipsychotic drugs (APDs)</a:t>
            </a:r>
            <a:endParaRPr lang="zh-CN" altLang="en-US" sz="1700" dirty="0">
              <a:solidFill>
                <a:srgbClr val="000066"/>
              </a:solidFill>
              <a:cs typeface="Arial" panose="020B0604020202020204" pitchFamily="34" charset="0"/>
            </a:endParaRPr>
          </a:p>
        </p:txBody>
      </p:sp>
      <p:sp>
        <p:nvSpPr>
          <p:cNvPr id="51210" name="矩形 2">
            <a:extLst>
              <a:ext uri="{FF2B5EF4-FFF2-40B4-BE49-F238E27FC236}">
                <a16:creationId xmlns:a16="http://schemas.microsoft.com/office/drawing/2014/main" id="{E741E92F-03A1-400F-B299-BC3700F31F03}"/>
              </a:ext>
            </a:extLst>
          </p:cNvPr>
          <p:cNvSpPr>
            <a:spLocks noChangeArrowheads="1"/>
          </p:cNvSpPr>
          <p:nvPr/>
        </p:nvSpPr>
        <p:spPr bwMode="auto">
          <a:xfrm>
            <a:off x="937440" y="4269999"/>
            <a:ext cx="17475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400" i="1" dirty="0">
                <a:solidFill>
                  <a:srgbClr val="C00000"/>
                </a:solidFill>
                <a:cs typeface="Arial" panose="020B0604020202020204" pitchFamily="34" charset="0"/>
              </a:rPr>
              <a:t>SLC1A1</a:t>
            </a:r>
            <a:r>
              <a:rPr lang="sq-AL" altLang="zh-CN" sz="1400" i="1" dirty="0">
                <a:solidFill>
                  <a:srgbClr val="C00000"/>
                </a:solidFill>
                <a:cs typeface="Arial" panose="020B0604020202020204" pitchFamily="34" charset="0"/>
              </a:rPr>
              <a:t> </a:t>
            </a:r>
            <a:r>
              <a:rPr lang="sq-AL" altLang="zh-CN" sz="1400" dirty="0">
                <a:cs typeface="Arial" panose="020B0604020202020204" pitchFamily="34" charset="0"/>
              </a:rPr>
              <a:t>rs</a:t>
            </a:r>
            <a:r>
              <a:rPr lang="en-US" altLang="zh-CN" sz="1400" dirty="0">
                <a:cs typeface="Arial" panose="020B0604020202020204" pitchFamily="34" charset="0"/>
              </a:rPr>
              <a:t>1471786</a:t>
            </a:r>
            <a:endParaRPr lang="zh-CN" altLang="en-US" sz="1400" dirty="0">
              <a:cs typeface="Arial" panose="020B0604020202020204" pitchFamily="34" charset="0"/>
            </a:endParaRPr>
          </a:p>
        </p:txBody>
      </p:sp>
      <p:sp>
        <p:nvSpPr>
          <p:cNvPr id="12" name="文本框 11">
            <a:extLst>
              <a:ext uri="{FF2B5EF4-FFF2-40B4-BE49-F238E27FC236}">
                <a16:creationId xmlns:a16="http://schemas.microsoft.com/office/drawing/2014/main" id="{A2D4BD65-B33E-4BB8-B840-9D68B785807A}"/>
              </a:ext>
            </a:extLst>
          </p:cNvPr>
          <p:cNvSpPr txBox="1"/>
          <p:nvPr/>
        </p:nvSpPr>
        <p:spPr>
          <a:xfrm>
            <a:off x="5550896" y="2723619"/>
            <a:ext cx="1397592" cy="461665"/>
          </a:xfrm>
          <a:prstGeom prst="rect">
            <a:avLst/>
          </a:prstGeom>
          <a:solidFill>
            <a:schemeClr val="bg1"/>
          </a:solidFill>
        </p:spPr>
        <p:txBody>
          <a:bodyPr wrap="square" rtlCol="0">
            <a:spAutoFit/>
          </a:bodyPr>
          <a:lstStyle/>
          <a:p>
            <a:pPr algn="ctr"/>
            <a:r>
              <a:rPr lang="en-US" altLang="zh-CN" sz="1200" b="1" i="1" dirty="0">
                <a:solidFill>
                  <a:srgbClr val="000066"/>
                </a:solidFill>
              </a:rPr>
              <a:t>SLC1A1 </a:t>
            </a:r>
            <a:r>
              <a:rPr lang="en-US" altLang="zh-CN" sz="1200" b="1" dirty="0">
                <a:solidFill>
                  <a:srgbClr val="000066"/>
                </a:solidFill>
              </a:rPr>
              <a:t>rs1471786</a:t>
            </a:r>
            <a:endParaRPr lang="zh-CN" altLang="en-US" sz="1200" b="1" dirty="0">
              <a:solidFill>
                <a:srgbClr val="000066"/>
              </a:solidFill>
            </a:endParaRPr>
          </a:p>
        </p:txBody>
      </p:sp>
      <p:sp>
        <p:nvSpPr>
          <p:cNvPr id="13" name="矩形 12">
            <a:extLst>
              <a:ext uri="{FF2B5EF4-FFF2-40B4-BE49-F238E27FC236}">
                <a16:creationId xmlns:a16="http://schemas.microsoft.com/office/drawing/2014/main" id="{ED1F76C5-C1D6-428D-B3B5-11D4DA03D1D9}"/>
              </a:ext>
            </a:extLst>
          </p:cNvPr>
          <p:cNvSpPr/>
          <p:nvPr/>
        </p:nvSpPr>
        <p:spPr>
          <a:xfrm>
            <a:off x="7165322" y="3983563"/>
            <a:ext cx="1598515" cy="430887"/>
          </a:xfrm>
          <a:prstGeom prst="rect">
            <a:avLst/>
          </a:prstGeom>
        </p:spPr>
        <p:txBody>
          <a:bodyPr wrap="none">
            <a:spAutoFit/>
          </a:bodyPr>
          <a:lstStyle/>
          <a:p>
            <a:pPr algn="ctr"/>
            <a:r>
              <a:rPr lang="en-US" altLang="zh-CN" sz="1100" b="1" i="1" dirty="0">
                <a:solidFill>
                  <a:srgbClr val="000066"/>
                </a:solidFill>
                <a:ea typeface="微软雅黑" panose="020B0503020204020204" pitchFamily="34" charset="-122"/>
                <a:cs typeface="Arial" panose="020B0604020202020204" pitchFamily="34" charset="0"/>
              </a:rPr>
              <a:t>SLC1A1 PCDH7 MEGF10 </a:t>
            </a:r>
          </a:p>
          <a:p>
            <a:pPr algn="ctr"/>
            <a:r>
              <a:rPr lang="en-US" altLang="zh-CN" sz="1100" b="1" i="1" dirty="0">
                <a:solidFill>
                  <a:srgbClr val="000066"/>
                </a:solidFill>
                <a:ea typeface="微软雅黑" panose="020B0503020204020204" pitchFamily="34" charset="-122"/>
                <a:cs typeface="Arial" panose="020B0604020202020204" pitchFamily="34" charset="0"/>
              </a:rPr>
              <a:t>CNTNAP5 TNIK</a:t>
            </a:r>
            <a:endParaRPr lang="zh-CN" altLang="en-US" sz="1100" b="1" dirty="0"/>
          </a:p>
        </p:txBody>
      </p:sp>
      <p:cxnSp>
        <p:nvCxnSpPr>
          <p:cNvPr id="3" name="直接连接符 2">
            <a:extLst>
              <a:ext uri="{FF2B5EF4-FFF2-40B4-BE49-F238E27FC236}">
                <a16:creationId xmlns:a16="http://schemas.microsoft.com/office/drawing/2014/main" id="{BCD674A7-CE18-4DE2-A28E-0EC6123A95F3}"/>
              </a:ext>
            </a:extLst>
          </p:cNvPr>
          <p:cNvCxnSpPr/>
          <p:nvPr/>
        </p:nvCxnSpPr>
        <p:spPr>
          <a:xfrm>
            <a:off x="468313" y="4760843"/>
            <a:ext cx="704504" cy="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91380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1B7B09B-CA3B-46E0-A034-2AE2027B95A9}"/>
              </a:ext>
            </a:extLst>
          </p:cNvPr>
          <p:cNvSpPr/>
          <p:nvPr/>
        </p:nvSpPr>
        <p:spPr>
          <a:xfrm>
            <a:off x="611188" y="1844675"/>
            <a:ext cx="7921625" cy="2616200"/>
          </a:xfrm>
          <a:prstGeom prst="rect">
            <a:avLst/>
          </a:prstGeom>
        </p:spPr>
        <p:txBody>
          <a:bodyPr>
            <a:spAutoFit/>
          </a:bodyPr>
          <a:lstStyle/>
          <a:p>
            <a:pPr marL="130175" indent="-130175" eaLnBrk="1" hangingPunct="1">
              <a:lnSpc>
                <a:spcPct val="120000"/>
              </a:lnSpc>
              <a:spcBef>
                <a:spcPts val="600"/>
              </a:spcBef>
              <a:spcAft>
                <a:spcPts val="600"/>
              </a:spcAft>
              <a:buClr>
                <a:srgbClr val="FF0000"/>
              </a:buClr>
              <a:buFont typeface="Arial" charset="0"/>
              <a:buChar char="•"/>
              <a:defRPr/>
            </a:pPr>
            <a:r>
              <a:rPr lang="en-US" altLang="zh-CN" dirty="0">
                <a:solidFill>
                  <a:srgbClr val="000066"/>
                </a:solidFill>
                <a:latin typeface="Arial" panose="020B0604020202020204" pitchFamily="34" charset="0"/>
                <a:cs typeface="Arial" panose="020B0604020202020204" pitchFamily="34" charset="0"/>
              </a:rPr>
              <a:t>1,081 schizophrenia patients following 8-week treatment with atypical antipsychotic drugs</a:t>
            </a:r>
          </a:p>
          <a:p>
            <a:pPr marL="176213" eaLnBrk="1" hangingPunct="1">
              <a:lnSpc>
                <a:spcPct val="120000"/>
              </a:lnSpc>
              <a:spcBef>
                <a:spcPts val="600"/>
              </a:spcBef>
              <a:spcAft>
                <a:spcPts val="600"/>
              </a:spcAft>
              <a:buClr>
                <a:srgbClr val="FF0000"/>
              </a:buClr>
              <a:defRPr/>
            </a:pPr>
            <a:r>
              <a:rPr lang="en-US" altLang="zh-CN" sz="1600" i="1" dirty="0">
                <a:solidFill>
                  <a:srgbClr val="000066"/>
                </a:solidFill>
                <a:latin typeface="Arial" panose="020B0604020202020204" pitchFamily="34" charset="0"/>
                <a:cs typeface="Arial" panose="020B0604020202020204" pitchFamily="34" charset="0"/>
              </a:rPr>
              <a:t>PTPRD</a:t>
            </a:r>
            <a:r>
              <a:rPr lang="en-US" altLang="zh-CN" sz="1600" dirty="0">
                <a:solidFill>
                  <a:srgbClr val="000066"/>
                </a:solidFill>
                <a:latin typeface="Arial" panose="020B0604020202020204" pitchFamily="34" charset="0"/>
                <a:cs typeface="Arial" panose="020B0604020202020204" pitchFamily="34" charset="0"/>
              </a:rPr>
              <a:t> rs10977144 T allele demonstrating risk effects of weight gain related to APDs (</a:t>
            </a:r>
            <a:r>
              <a:rPr lang="en-US" altLang="zh-CN" sz="1600" i="1" dirty="0">
                <a:solidFill>
                  <a:srgbClr val="000066"/>
                </a:solidFill>
                <a:latin typeface="Arial" panose="020B0604020202020204" pitchFamily="34" charset="0"/>
                <a:cs typeface="Arial" panose="020B0604020202020204" pitchFamily="34" charset="0"/>
              </a:rPr>
              <a:t>P</a:t>
            </a:r>
            <a:r>
              <a:rPr lang="en-US" altLang="zh-CN" sz="1600" i="1" baseline="-25000" dirty="0">
                <a:solidFill>
                  <a:srgbClr val="000066"/>
                </a:solidFill>
                <a:latin typeface="Arial" panose="020B0604020202020204" pitchFamily="34" charset="0"/>
                <a:cs typeface="Arial" panose="020B0604020202020204" pitchFamily="34" charset="0"/>
              </a:rPr>
              <a:t>GWAS</a:t>
            </a:r>
            <a:r>
              <a:rPr lang="en-US" altLang="zh-CN" sz="1600" dirty="0">
                <a:solidFill>
                  <a:srgbClr val="000066"/>
                </a:solidFill>
                <a:latin typeface="Arial" panose="020B0604020202020204" pitchFamily="34" charset="0"/>
                <a:cs typeface="Arial" panose="020B0604020202020204" pitchFamily="34" charset="0"/>
              </a:rPr>
              <a:t> = 6.82×10</a:t>
            </a:r>
            <a:r>
              <a:rPr lang="en-US" altLang="zh-CN" sz="1600" baseline="30000" dirty="0">
                <a:solidFill>
                  <a:srgbClr val="000066"/>
                </a:solidFill>
                <a:latin typeface="Arial" panose="020B0604020202020204" pitchFamily="34" charset="0"/>
                <a:cs typeface="Arial" panose="020B0604020202020204" pitchFamily="34" charset="0"/>
              </a:rPr>
              <a:t>-8</a:t>
            </a:r>
            <a:r>
              <a:rPr lang="en-US" altLang="zh-CN" sz="1600" dirty="0">
                <a:solidFill>
                  <a:srgbClr val="000066"/>
                </a:solidFill>
                <a:latin typeface="Arial" panose="020B0604020202020204" pitchFamily="34" charset="0"/>
                <a:cs typeface="Arial" panose="020B0604020202020204" pitchFamily="34" charset="0"/>
              </a:rPr>
              <a:t>; </a:t>
            </a:r>
            <a:r>
              <a:rPr lang="en-US" altLang="zh-CN" sz="1600" i="1" dirty="0" err="1">
                <a:solidFill>
                  <a:srgbClr val="000066"/>
                </a:solidFill>
                <a:latin typeface="Arial" panose="020B0604020202020204" pitchFamily="34" charset="0"/>
                <a:cs typeface="Arial" panose="020B0604020202020204" pitchFamily="34" charset="0"/>
              </a:rPr>
              <a:t>P</a:t>
            </a:r>
            <a:r>
              <a:rPr lang="en-US" altLang="zh-CN" sz="1600" i="1" baseline="-25000" dirty="0" err="1">
                <a:solidFill>
                  <a:srgbClr val="000066"/>
                </a:solidFill>
                <a:latin typeface="Arial" panose="020B0604020202020204" pitchFamily="34" charset="0"/>
                <a:cs typeface="Arial" panose="020B0604020202020204" pitchFamily="34" charset="0"/>
              </a:rPr>
              <a:t>Replicated</a:t>
            </a:r>
            <a:r>
              <a:rPr lang="en-US" altLang="zh-CN" sz="1600" dirty="0">
                <a:solidFill>
                  <a:srgbClr val="000066"/>
                </a:solidFill>
                <a:latin typeface="Arial" panose="020B0604020202020204" pitchFamily="34" charset="0"/>
                <a:cs typeface="Arial" panose="020B0604020202020204" pitchFamily="34" charset="0"/>
              </a:rPr>
              <a:t> = 4.32×10</a:t>
            </a:r>
            <a:r>
              <a:rPr lang="en-US" altLang="zh-CN" sz="1600" baseline="30000" dirty="0">
                <a:solidFill>
                  <a:srgbClr val="000066"/>
                </a:solidFill>
                <a:latin typeface="Arial" panose="020B0604020202020204" pitchFamily="34" charset="0"/>
                <a:cs typeface="Arial" panose="020B0604020202020204" pitchFamily="34" charset="0"/>
              </a:rPr>
              <a:t>-3</a:t>
            </a:r>
            <a:r>
              <a:rPr lang="en-US" altLang="zh-CN" sz="1600" dirty="0">
                <a:solidFill>
                  <a:srgbClr val="000066"/>
                </a:solidFill>
                <a:latin typeface="Arial" panose="020B0604020202020204" pitchFamily="34" charset="0"/>
                <a:cs typeface="Arial" panose="020B0604020202020204" pitchFamily="34" charset="0"/>
              </a:rPr>
              <a:t>); combined analysis revealed a genome-wide significant effect (</a:t>
            </a:r>
            <a:r>
              <a:rPr lang="en-US" altLang="zh-CN" sz="1600" i="1" dirty="0" err="1">
                <a:solidFill>
                  <a:srgbClr val="000066"/>
                </a:solidFill>
                <a:latin typeface="Arial" panose="020B0604020202020204" pitchFamily="34" charset="0"/>
                <a:cs typeface="Arial" panose="020B0604020202020204" pitchFamily="34" charset="0"/>
              </a:rPr>
              <a:t>P</a:t>
            </a:r>
            <a:r>
              <a:rPr lang="en-US" altLang="zh-CN" sz="1600" i="1" baseline="-25000" dirty="0" err="1">
                <a:solidFill>
                  <a:srgbClr val="000066"/>
                </a:solidFill>
                <a:latin typeface="Arial" panose="020B0604020202020204" pitchFamily="34" charset="0"/>
                <a:cs typeface="Arial" panose="020B0604020202020204" pitchFamily="34" charset="0"/>
              </a:rPr>
              <a:t>Combined</a:t>
            </a:r>
            <a:r>
              <a:rPr lang="en-US" altLang="zh-CN" sz="1600" dirty="0">
                <a:solidFill>
                  <a:srgbClr val="000066"/>
                </a:solidFill>
                <a:latin typeface="Arial" panose="020B0604020202020204" pitchFamily="34" charset="0"/>
                <a:cs typeface="Arial" panose="020B0604020202020204" pitchFamily="34" charset="0"/>
              </a:rPr>
              <a:t> = 7.53×10</a:t>
            </a:r>
            <a:r>
              <a:rPr lang="en-US" altLang="zh-CN" sz="1600" baseline="30000" dirty="0">
                <a:solidFill>
                  <a:srgbClr val="000066"/>
                </a:solidFill>
                <a:latin typeface="Arial" panose="020B0604020202020204" pitchFamily="34" charset="0"/>
                <a:cs typeface="Arial" panose="020B0604020202020204" pitchFamily="34" charset="0"/>
              </a:rPr>
              <a:t>-9</a:t>
            </a:r>
            <a:r>
              <a:rPr lang="en-US" altLang="zh-CN" sz="1600" dirty="0">
                <a:solidFill>
                  <a:srgbClr val="000066"/>
                </a:solidFill>
                <a:latin typeface="Arial" panose="020B0604020202020204" pitchFamily="34" charset="0"/>
                <a:cs typeface="Arial" panose="020B0604020202020204" pitchFamily="34" charset="0"/>
              </a:rPr>
              <a:t>).</a:t>
            </a:r>
          </a:p>
          <a:p>
            <a:pPr marL="130175" indent="-130175" algn="just" eaLnBrk="1" hangingPunct="1">
              <a:lnSpc>
                <a:spcPct val="120000"/>
              </a:lnSpc>
              <a:spcBef>
                <a:spcPts val="600"/>
              </a:spcBef>
              <a:spcAft>
                <a:spcPts val="600"/>
              </a:spcAft>
              <a:buClr>
                <a:srgbClr val="FF0000"/>
              </a:buClr>
              <a:buFont typeface="Arial" charset="0"/>
              <a:buChar char="•"/>
              <a:defRPr/>
            </a:pPr>
            <a:r>
              <a:rPr lang="en-US" altLang="zh-CN" dirty="0">
                <a:solidFill>
                  <a:srgbClr val="000066"/>
                </a:solidFill>
                <a:latin typeface="Arial" panose="020B0604020202020204" pitchFamily="34" charset="0"/>
                <a:ea typeface="Adobe 黑体 Std R" pitchFamily="34" charset="-122"/>
                <a:cs typeface="Arial" panose="020B0604020202020204" pitchFamily="34" charset="0"/>
              </a:rPr>
              <a:t>Other susceptible genes with weight gain including, </a:t>
            </a:r>
            <a:r>
              <a:rPr lang="en-US" altLang="zh-CN" i="1" dirty="0">
                <a:solidFill>
                  <a:srgbClr val="000066"/>
                </a:solidFill>
                <a:latin typeface="Arial" panose="020B0604020202020204" pitchFamily="34" charset="0"/>
                <a:ea typeface="Adobe 黑体 Std R" pitchFamily="34" charset="-122"/>
                <a:cs typeface="Arial" panose="020B0604020202020204" pitchFamily="34" charset="0"/>
              </a:rPr>
              <a:t>A2BP1, GFPT2, SLC6A4, FTO, ABCB1,</a:t>
            </a:r>
            <a:r>
              <a:rPr lang="en-US" altLang="zh-CN" dirty="0">
                <a:solidFill>
                  <a:srgbClr val="000066"/>
                </a:solidFill>
                <a:latin typeface="Arial" panose="020B0604020202020204" pitchFamily="34" charset="0"/>
                <a:ea typeface="Adobe 黑体 Std R" pitchFamily="34" charset="-122"/>
                <a:cs typeface="Arial" panose="020B0604020202020204" pitchFamily="34" charset="0"/>
              </a:rPr>
              <a:t> etc.</a:t>
            </a:r>
          </a:p>
        </p:txBody>
      </p:sp>
      <p:sp>
        <p:nvSpPr>
          <p:cNvPr id="48131" name="TextBox 7">
            <a:extLst>
              <a:ext uri="{FF2B5EF4-FFF2-40B4-BE49-F238E27FC236}">
                <a16:creationId xmlns:a16="http://schemas.microsoft.com/office/drawing/2014/main" id="{D24441DF-7E3D-4B03-969E-77E26A9F4531}"/>
              </a:ext>
            </a:extLst>
          </p:cNvPr>
          <p:cNvSpPr txBox="1">
            <a:spLocks noChangeArrowheads="1"/>
          </p:cNvSpPr>
          <p:nvPr/>
        </p:nvSpPr>
        <p:spPr bwMode="auto">
          <a:xfrm>
            <a:off x="468313" y="6206193"/>
            <a:ext cx="86407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i="1" dirty="0">
                <a:solidFill>
                  <a:srgbClr val="000066"/>
                </a:solidFill>
                <a:cs typeface="Arial" panose="020B0604020202020204" pitchFamily="34" charset="0"/>
              </a:rPr>
              <a:t>Yu et al., </a:t>
            </a:r>
            <a:r>
              <a:rPr lang="en-US" altLang="zh-CN" sz="1400" i="1" dirty="0" err="1">
                <a:solidFill>
                  <a:srgbClr val="000066"/>
                </a:solidFill>
                <a:cs typeface="Arial" panose="020B0604020202020204" pitchFamily="34" charset="0"/>
              </a:rPr>
              <a:t>Schizophr</a:t>
            </a:r>
            <a:r>
              <a:rPr lang="en-US" altLang="zh-CN" sz="1400" i="1" dirty="0">
                <a:solidFill>
                  <a:srgbClr val="000066"/>
                </a:solidFill>
                <a:cs typeface="Arial" panose="020B0604020202020204" pitchFamily="34" charset="0"/>
              </a:rPr>
              <a:t> Bull 2016; Wang et al., Pharmacogenomics 2015; Dong et al.,</a:t>
            </a:r>
            <a:r>
              <a:rPr lang="sq-AL" altLang="zh-CN" sz="1400" i="1" dirty="0">
                <a:solidFill>
                  <a:srgbClr val="000066"/>
                </a:solidFill>
                <a:cs typeface="Arial" panose="020B0604020202020204" pitchFamily="34" charset="0"/>
              </a:rPr>
              <a:t> Pharmacological Re</a:t>
            </a:r>
            <a:r>
              <a:rPr lang="en-US" altLang="zh-CN" sz="1400" i="1" dirty="0">
                <a:solidFill>
                  <a:srgbClr val="000066"/>
                </a:solidFill>
                <a:cs typeface="Arial" panose="020B0604020202020204" pitchFamily="34" charset="0"/>
              </a:rPr>
              <a:t>s 2015; Yu et al., Am J Psychiatry (in submission)</a:t>
            </a:r>
            <a:endParaRPr lang="zh-CN" altLang="en-US" sz="1400" i="1" dirty="0">
              <a:solidFill>
                <a:srgbClr val="000066"/>
              </a:solidFill>
              <a:cs typeface="Arial" panose="020B0604020202020204" pitchFamily="34" charset="0"/>
            </a:endParaRPr>
          </a:p>
        </p:txBody>
      </p:sp>
      <p:sp>
        <p:nvSpPr>
          <p:cNvPr id="48132" name="灯片编号占位符 2">
            <a:extLst>
              <a:ext uri="{FF2B5EF4-FFF2-40B4-BE49-F238E27FC236}">
                <a16:creationId xmlns:a16="http://schemas.microsoft.com/office/drawing/2014/main" id="{39474953-8BF8-47AA-9915-B5D2EBC81921}"/>
              </a:ext>
            </a:extLst>
          </p:cNvPr>
          <p:cNvSpPr>
            <a:spLocks noGrp="1"/>
          </p:cNvSpPr>
          <p:nvPr>
            <p:ph type="sldNum" sz="quarter" idx="10"/>
          </p:nvPr>
        </p:nvSpPr>
        <p:spPr>
          <a:xfrm>
            <a:off x="6975475" y="6519863"/>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0E5435B-AB67-4917-8FE3-7FFFD932A9A8}" type="slidenum">
              <a:rPr lang="zh-CN" altLang="en-US" sz="1400" smtClean="0">
                <a:solidFill>
                  <a:srgbClr val="000066"/>
                </a:solidFill>
                <a:cs typeface="Arial" panose="020B0604020202020204" pitchFamily="34" charset="0"/>
              </a:rPr>
              <a:pPr>
                <a:spcBef>
                  <a:spcPct val="0"/>
                </a:spcBef>
                <a:buFontTx/>
                <a:buNone/>
              </a:pPr>
              <a:t>6</a:t>
            </a:fld>
            <a:endParaRPr lang="zh-CN" altLang="en-US" sz="1400">
              <a:solidFill>
                <a:srgbClr val="000066"/>
              </a:solidFill>
              <a:cs typeface="Arial" panose="020B0604020202020204" pitchFamily="34" charset="0"/>
            </a:endParaRPr>
          </a:p>
        </p:txBody>
      </p:sp>
      <p:sp>
        <p:nvSpPr>
          <p:cNvPr id="48133" name="矩形 12">
            <a:extLst>
              <a:ext uri="{FF2B5EF4-FFF2-40B4-BE49-F238E27FC236}">
                <a16:creationId xmlns:a16="http://schemas.microsoft.com/office/drawing/2014/main" id="{CB2288BA-553A-43E0-844C-6A5D38A3DA9E}"/>
              </a:ext>
            </a:extLst>
          </p:cNvPr>
          <p:cNvSpPr>
            <a:spLocks noChangeArrowheads="1"/>
          </p:cNvSpPr>
          <p:nvPr/>
        </p:nvSpPr>
        <p:spPr bwMode="auto">
          <a:xfrm>
            <a:off x="611188" y="1116013"/>
            <a:ext cx="7921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600" dirty="0">
                <a:solidFill>
                  <a:srgbClr val="000066"/>
                </a:solidFill>
                <a:cs typeface="Arial" panose="020B0604020202020204" pitchFamily="34" charset="0"/>
              </a:rPr>
              <a:t>GWAS</a:t>
            </a:r>
            <a:r>
              <a:rPr lang="sq-AL" altLang="zh-CN" sz="1600" dirty="0">
                <a:solidFill>
                  <a:srgbClr val="000066"/>
                </a:solidFill>
                <a:cs typeface="Arial" panose="020B0604020202020204" pitchFamily="34" charset="0"/>
              </a:rPr>
              <a:t> suggested the </a:t>
            </a:r>
            <a:r>
              <a:rPr lang="sq-AL" altLang="zh-CN" sz="1600" i="1" dirty="0">
                <a:solidFill>
                  <a:srgbClr val="C00000"/>
                </a:solidFill>
                <a:cs typeface="Arial" panose="020B0604020202020204" pitchFamily="34" charset="0"/>
              </a:rPr>
              <a:t>PTPRD</a:t>
            </a:r>
            <a:r>
              <a:rPr lang="en-US" altLang="zh-CN" sz="1600" i="1" dirty="0">
                <a:solidFill>
                  <a:srgbClr val="C00000"/>
                </a:solidFill>
                <a:cs typeface="Arial" panose="020B0604020202020204" pitchFamily="34" charset="0"/>
              </a:rPr>
              <a:t>, GFPT2,</a:t>
            </a:r>
            <a:r>
              <a:rPr lang="zh-CN" altLang="en-US" sz="1600" i="1" dirty="0">
                <a:solidFill>
                  <a:srgbClr val="C00000"/>
                </a:solidFill>
                <a:cs typeface="Arial" panose="020B0604020202020204" pitchFamily="34" charset="0"/>
              </a:rPr>
              <a:t> </a:t>
            </a:r>
            <a:r>
              <a:rPr lang="en-US" altLang="zh-CN" sz="1600" i="1" dirty="0">
                <a:solidFill>
                  <a:srgbClr val="C00000"/>
                </a:solidFill>
                <a:cs typeface="Arial" panose="020B0604020202020204" pitchFamily="34" charset="0"/>
              </a:rPr>
              <a:t>ACTR3</a:t>
            </a:r>
            <a:r>
              <a:rPr lang="en-US" altLang="zh-CN" sz="1600" i="1" dirty="0">
                <a:solidFill>
                  <a:srgbClr val="000066"/>
                </a:solidFill>
                <a:cs typeface="Arial" panose="020B0604020202020204" pitchFamily="34" charset="0"/>
              </a:rPr>
              <a:t> </a:t>
            </a:r>
            <a:r>
              <a:rPr lang="en-US" altLang="zh-CN" sz="1600" dirty="0">
                <a:solidFill>
                  <a:srgbClr val="000066"/>
                </a:solidFill>
                <a:cs typeface="Arial" panose="020B0604020202020204" pitchFamily="34" charset="0"/>
              </a:rPr>
              <a:t>polymorphisms associated with </a:t>
            </a:r>
            <a:r>
              <a:rPr lang="sq-AL" altLang="zh-CN" sz="1600" dirty="0">
                <a:solidFill>
                  <a:srgbClr val="000066"/>
                </a:solidFill>
                <a:cs typeface="Arial" panose="020B0604020202020204" pitchFamily="34" charset="0"/>
              </a:rPr>
              <a:t>antipsychotic </a:t>
            </a:r>
            <a:r>
              <a:rPr lang="en-US" altLang="zh-CN" sz="1600" dirty="0">
                <a:solidFill>
                  <a:srgbClr val="000066"/>
                </a:solidFill>
                <a:cs typeface="Arial" panose="020B0604020202020204" pitchFamily="34" charset="0"/>
              </a:rPr>
              <a:t>induced weight gain (</a:t>
            </a:r>
            <a:r>
              <a:rPr lang="en-US" altLang="zh-CN" sz="1600" dirty="0">
                <a:solidFill>
                  <a:srgbClr val="C00000"/>
                </a:solidFill>
                <a:cs typeface="Arial" panose="020B0604020202020204" pitchFamily="34" charset="0"/>
              </a:rPr>
              <a:t>AIWG</a:t>
            </a:r>
            <a:r>
              <a:rPr lang="en-US" altLang="zh-CN" sz="1600" dirty="0">
                <a:solidFill>
                  <a:srgbClr val="000066"/>
                </a:solidFill>
                <a:cs typeface="Arial" panose="020B0604020202020204" pitchFamily="34" charset="0"/>
              </a:rPr>
              <a:t>)</a:t>
            </a:r>
            <a:endParaRPr lang="zh-CN" altLang="en-US" sz="1600" dirty="0">
              <a:solidFill>
                <a:srgbClr val="000066"/>
              </a:solidFill>
              <a:cs typeface="Arial" panose="020B0604020202020204" pitchFamily="34" charset="0"/>
            </a:endParaRPr>
          </a:p>
        </p:txBody>
      </p:sp>
      <p:pic>
        <p:nvPicPr>
          <p:cNvPr id="48136" name="图片 8" descr="Fig 4.jpg">
            <a:extLst>
              <a:ext uri="{FF2B5EF4-FFF2-40B4-BE49-F238E27FC236}">
                <a16:creationId xmlns:a16="http://schemas.microsoft.com/office/drawing/2014/main" id="{A13FA000-13A9-4792-997F-953AF6FFCB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72263" y="4686300"/>
            <a:ext cx="198755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7" name="TextBox 13">
            <a:extLst>
              <a:ext uri="{FF2B5EF4-FFF2-40B4-BE49-F238E27FC236}">
                <a16:creationId xmlns:a16="http://schemas.microsoft.com/office/drawing/2014/main" id="{F7F95B81-B894-468E-BC4B-D7960C724716}"/>
              </a:ext>
            </a:extLst>
          </p:cNvPr>
          <p:cNvSpPr txBox="1">
            <a:spLocks noChangeArrowheads="1"/>
          </p:cNvSpPr>
          <p:nvPr/>
        </p:nvSpPr>
        <p:spPr bwMode="auto">
          <a:xfrm>
            <a:off x="468312" y="260350"/>
            <a:ext cx="8370887"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50000"/>
              </a:lnSpc>
              <a:spcBef>
                <a:spcPts val="600"/>
              </a:spcBef>
              <a:spcAft>
                <a:spcPts val="600"/>
              </a:spcAft>
              <a:buClr>
                <a:srgbClr val="FF0000"/>
              </a:buClr>
              <a:buNone/>
            </a:pPr>
            <a:r>
              <a:rPr lang="en-US" altLang="zh-CN" sz="2400" b="1" dirty="0">
                <a:solidFill>
                  <a:srgbClr val="000066"/>
                </a:solidFill>
                <a:ea typeface="黑体" panose="02010609060101010101" pitchFamily="49" charset="-122"/>
                <a:cs typeface="Arial" panose="020B0604020202020204" pitchFamily="34" charset="0"/>
              </a:rPr>
              <a:t>Pharmacogenomic research (side effects, AIWG)</a:t>
            </a:r>
            <a:endParaRPr lang="zh-CN" altLang="en-US" sz="2400" b="1" dirty="0">
              <a:solidFill>
                <a:srgbClr val="000066"/>
              </a:solidFill>
              <a:ea typeface="黑体" panose="02010609060101010101" pitchFamily="49" charset="-122"/>
              <a:cs typeface="Arial" panose="020B0604020202020204" pitchFamily="34" charset="0"/>
            </a:endParaRPr>
          </a:p>
        </p:txBody>
      </p:sp>
      <p:pic>
        <p:nvPicPr>
          <p:cNvPr id="10" name="图片 9">
            <a:extLst>
              <a:ext uri="{FF2B5EF4-FFF2-40B4-BE49-F238E27FC236}">
                <a16:creationId xmlns:a16="http://schemas.microsoft.com/office/drawing/2014/main" id="{9F413517-A7F0-4E26-91D3-A55FE8EBCE3C}"/>
              </a:ext>
            </a:extLst>
          </p:cNvPr>
          <p:cNvPicPr>
            <a:picLocks noChangeAspect="1"/>
          </p:cNvPicPr>
          <p:nvPr/>
        </p:nvPicPr>
        <p:blipFill>
          <a:blip r:embed="rId3"/>
          <a:stretch>
            <a:fillRect/>
          </a:stretch>
        </p:blipFill>
        <p:spPr>
          <a:xfrm>
            <a:off x="3906876" y="4460875"/>
            <a:ext cx="2637240" cy="1685914"/>
          </a:xfrm>
          <a:prstGeom prst="rect">
            <a:avLst/>
          </a:prstGeom>
        </p:spPr>
      </p:pic>
      <p:pic>
        <p:nvPicPr>
          <p:cNvPr id="11" name="图片 10">
            <a:extLst>
              <a:ext uri="{FF2B5EF4-FFF2-40B4-BE49-F238E27FC236}">
                <a16:creationId xmlns:a16="http://schemas.microsoft.com/office/drawing/2014/main" id="{944ADFBE-A91F-45AE-995C-D0283C28820A}"/>
              </a:ext>
            </a:extLst>
          </p:cNvPr>
          <p:cNvPicPr>
            <a:picLocks noChangeAspect="1"/>
          </p:cNvPicPr>
          <p:nvPr/>
        </p:nvPicPr>
        <p:blipFill rotWithShape="1">
          <a:blip r:embed="rId4">
            <a:extLst>
              <a:ext uri="{28A0092B-C50C-407E-A947-70E740481C1C}">
                <a14:useLocalDpi xmlns:a14="http://schemas.microsoft.com/office/drawing/2010/main" val="0"/>
              </a:ext>
            </a:extLst>
          </a:blip>
          <a:srcRect l="581" t="8112"/>
          <a:stretch/>
        </p:blipFill>
        <p:spPr>
          <a:xfrm>
            <a:off x="658154" y="4529398"/>
            <a:ext cx="3260352" cy="1571628"/>
          </a:xfrm>
          <a:prstGeom prst="rect">
            <a:avLst/>
          </a:prstGeom>
        </p:spPr>
      </p:pic>
      <p:sp>
        <p:nvSpPr>
          <p:cNvPr id="12" name="矩形 11">
            <a:extLst>
              <a:ext uri="{FF2B5EF4-FFF2-40B4-BE49-F238E27FC236}">
                <a16:creationId xmlns:a16="http://schemas.microsoft.com/office/drawing/2014/main" id="{8284E1F4-23C9-43D1-B474-D069813A4B32}"/>
              </a:ext>
            </a:extLst>
          </p:cNvPr>
          <p:cNvSpPr/>
          <p:nvPr/>
        </p:nvSpPr>
        <p:spPr>
          <a:xfrm>
            <a:off x="1408596" y="4605337"/>
            <a:ext cx="2167581" cy="307777"/>
          </a:xfrm>
          <a:prstGeom prst="rect">
            <a:avLst/>
          </a:prstGeom>
        </p:spPr>
        <p:txBody>
          <a:bodyPr wrap="none">
            <a:spAutoFit/>
          </a:bodyPr>
          <a:lstStyle/>
          <a:p>
            <a:r>
              <a:rPr lang="en-US" altLang="zh-CN" sz="1400" b="1" i="1" dirty="0">
                <a:solidFill>
                  <a:srgbClr val="000066"/>
                </a:solidFill>
                <a:latin typeface="Arial" panose="020B0604020202020204" pitchFamily="34" charset="0"/>
                <a:cs typeface="Arial" panose="020B0604020202020204" pitchFamily="34" charset="0"/>
              </a:rPr>
              <a:t>PTPRD</a:t>
            </a:r>
            <a:r>
              <a:rPr lang="en-US" altLang="zh-CN" sz="1400" b="1" dirty="0">
                <a:solidFill>
                  <a:srgbClr val="000066"/>
                </a:solidFill>
                <a:latin typeface="Arial" panose="020B0604020202020204" pitchFamily="34" charset="0"/>
                <a:cs typeface="Arial" panose="020B0604020202020204" pitchFamily="34" charset="0"/>
              </a:rPr>
              <a:t>,</a:t>
            </a:r>
            <a:r>
              <a:rPr lang="en-US" altLang="zh-CN" sz="1400" b="1" i="1" dirty="0">
                <a:solidFill>
                  <a:srgbClr val="000066"/>
                </a:solidFill>
                <a:latin typeface="Arial" panose="020B0604020202020204" pitchFamily="34" charset="0"/>
                <a:cs typeface="Arial" panose="020B0604020202020204" pitchFamily="34" charset="0"/>
              </a:rPr>
              <a:t> GFPT2</a:t>
            </a:r>
            <a:r>
              <a:rPr lang="en-US" altLang="zh-CN" sz="1400" b="1" dirty="0">
                <a:solidFill>
                  <a:srgbClr val="000066"/>
                </a:solidFill>
                <a:latin typeface="Arial" panose="020B0604020202020204" pitchFamily="34" charset="0"/>
                <a:ea typeface="黑体" panose="02010609060101010101" pitchFamily="49" charset="-122"/>
                <a:cs typeface="Arial" panose="020B0604020202020204" pitchFamily="34" charset="0"/>
              </a:rPr>
              <a:t>, </a:t>
            </a:r>
            <a:r>
              <a:rPr lang="en-US" altLang="zh-CN" sz="1400" b="1" i="1" dirty="0">
                <a:solidFill>
                  <a:srgbClr val="000066"/>
                </a:solidFill>
                <a:latin typeface="Arial" panose="020B0604020202020204" pitchFamily="34" charset="0"/>
                <a:cs typeface="Arial" panose="020B0604020202020204" pitchFamily="34" charset="0"/>
              </a:rPr>
              <a:t>ACTR3</a:t>
            </a:r>
            <a:endParaRPr lang="zh-CN" altLang="en-US" sz="1400" b="1" dirty="0">
              <a:solidFill>
                <a:srgbClr val="000066"/>
              </a:solidFill>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ED32D70F-790A-49B8-BFFB-30D6B2C23311}"/>
              </a:ext>
            </a:extLst>
          </p:cNvPr>
          <p:cNvSpPr/>
          <p:nvPr/>
        </p:nvSpPr>
        <p:spPr>
          <a:xfrm>
            <a:off x="6924187" y="4404311"/>
            <a:ext cx="2074607" cy="338554"/>
          </a:xfrm>
          <a:prstGeom prst="rect">
            <a:avLst/>
          </a:prstGeom>
        </p:spPr>
        <p:txBody>
          <a:bodyPr wrap="none">
            <a:spAutoFit/>
          </a:bodyPr>
          <a:lstStyle/>
          <a:p>
            <a:r>
              <a:rPr lang="en-US" altLang="zh-CN" sz="1600" i="1" dirty="0">
                <a:solidFill>
                  <a:srgbClr val="000066"/>
                </a:solidFill>
                <a:latin typeface="Arial" panose="020B0604020202020204" pitchFamily="34" charset="0"/>
                <a:cs typeface="Arial" panose="020B0604020202020204" pitchFamily="34" charset="0"/>
              </a:rPr>
              <a:t>PTPRD</a:t>
            </a:r>
            <a:r>
              <a:rPr lang="en-US" altLang="zh-CN" sz="1600" dirty="0">
                <a:solidFill>
                  <a:srgbClr val="000066"/>
                </a:solidFill>
                <a:latin typeface="Arial" panose="020B0604020202020204" pitchFamily="34" charset="0"/>
                <a:cs typeface="Arial" panose="020B0604020202020204" pitchFamily="34" charset="0"/>
              </a:rPr>
              <a:t> rs10977144 </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726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6686F04-6274-477E-9634-9E4150ED2B24}"/>
              </a:ext>
            </a:extLst>
          </p:cNvPr>
          <p:cNvSpPr/>
          <p:nvPr/>
        </p:nvSpPr>
        <p:spPr>
          <a:xfrm>
            <a:off x="761752" y="1209056"/>
            <a:ext cx="7408853" cy="1893339"/>
          </a:xfrm>
          <a:prstGeom prst="rect">
            <a:avLst/>
          </a:prstGeom>
        </p:spPr>
        <p:txBody>
          <a:bodyPr wrap="square">
            <a:spAutoFit/>
          </a:bodyPr>
          <a:lstStyle/>
          <a:p>
            <a:pPr>
              <a:lnSpc>
                <a:spcPct val="150000"/>
              </a:lnSpc>
              <a:buClr>
                <a:srgbClr val="FF0000"/>
              </a:buClr>
            </a:pPr>
            <a:r>
              <a:rPr lang="en-US" altLang="zh-CN" sz="1600" dirty="0">
                <a:solidFill>
                  <a:srgbClr val="000066"/>
                </a:solidFill>
                <a:latin typeface="Arial" panose="020B0604020202020204" pitchFamily="34" charset="0"/>
                <a:ea typeface="宋体" panose="02010600030101010101" pitchFamily="2" charset="-122"/>
                <a:cs typeface="Arial" panose="020B0604020202020204" pitchFamily="34" charset="0"/>
              </a:rPr>
              <a:t>Further exploration on roles of susceptible genes of diabetes in AIWG?</a:t>
            </a:r>
          </a:p>
          <a:p>
            <a:pPr marL="285750" indent="-285750">
              <a:lnSpc>
                <a:spcPct val="150000"/>
              </a:lnSpc>
              <a:buClr>
                <a:srgbClr val="FF0000"/>
              </a:buClr>
              <a:buFont typeface="Arial" panose="020B0604020202020204" pitchFamily="34" charset="0"/>
              <a:buChar char="•"/>
            </a:pPr>
            <a:r>
              <a:rPr lang="en-US" altLang="zh-CN" sz="1600" dirty="0">
                <a:solidFill>
                  <a:srgbClr val="000066"/>
                </a:solidFill>
                <a:latin typeface="Arial" panose="020B0604020202020204" pitchFamily="34" charset="0"/>
                <a:ea typeface="宋体" panose="02010600030101010101" pitchFamily="2" charset="-122"/>
                <a:cs typeface="Arial" panose="020B0604020202020204" pitchFamily="34" charset="0"/>
              </a:rPr>
              <a:t>Discovery: 2382 patients with schizophrenia (from the CAPOC project); 7 antipsychotic drugs, follow-up 6 weeks</a:t>
            </a:r>
          </a:p>
          <a:p>
            <a:pPr marL="285750" indent="-285750">
              <a:lnSpc>
                <a:spcPct val="150000"/>
              </a:lnSpc>
              <a:buClr>
                <a:srgbClr val="FF0000"/>
              </a:buClr>
              <a:buFont typeface="Arial" panose="020B0604020202020204" pitchFamily="34" charset="0"/>
              <a:buChar char="•"/>
            </a:pPr>
            <a:r>
              <a:rPr lang="en-US" altLang="zh-CN" sz="1600" dirty="0">
                <a:solidFill>
                  <a:srgbClr val="000066"/>
                </a:solidFill>
                <a:latin typeface="Arial" panose="020B0604020202020204" pitchFamily="34" charset="0"/>
                <a:ea typeface="宋体" panose="02010600030101010101" pitchFamily="2" charset="-122"/>
                <a:cs typeface="Arial" panose="020B0604020202020204" pitchFamily="34" charset="0"/>
              </a:rPr>
              <a:t>Validation: 538 patients with schizophrenia (independent cohort); 4 antipsychotic drugs, follow-up 8 weeks</a:t>
            </a:r>
            <a:endParaRPr lang="zh-CN" altLang="en-US" sz="1600" dirty="0">
              <a:solidFill>
                <a:srgbClr val="000066"/>
              </a:solidFill>
              <a:latin typeface="Arial" panose="020B0604020202020204" pitchFamily="34" charset="0"/>
              <a:ea typeface="宋体" panose="02010600030101010101" pitchFamily="2" charset="-122"/>
              <a:cs typeface="Arial" panose="020B0604020202020204" pitchFamily="34" charset="0"/>
            </a:endParaRPr>
          </a:p>
        </p:txBody>
      </p:sp>
      <p:sp>
        <p:nvSpPr>
          <p:cNvPr id="3" name="TextBox 13">
            <a:extLst>
              <a:ext uri="{FF2B5EF4-FFF2-40B4-BE49-F238E27FC236}">
                <a16:creationId xmlns:a16="http://schemas.microsoft.com/office/drawing/2014/main" id="{6817A380-1A98-40C6-945F-B93E477F5CC0}"/>
              </a:ext>
            </a:extLst>
          </p:cNvPr>
          <p:cNvSpPr txBox="1">
            <a:spLocks noChangeArrowheads="1"/>
          </p:cNvSpPr>
          <p:nvPr/>
        </p:nvSpPr>
        <p:spPr bwMode="auto">
          <a:xfrm>
            <a:off x="422787" y="260350"/>
            <a:ext cx="8399463"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82563" indent="-182563">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ts val="600"/>
              </a:spcBef>
              <a:spcAft>
                <a:spcPts val="600"/>
              </a:spcAft>
              <a:buClr>
                <a:srgbClr val="FF0000"/>
              </a:buClr>
              <a:buFontTx/>
              <a:buNone/>
            </a:pPr>
            <a:r>
              <a:rPr lang="en-US" altLang="zh-CN" sz="2400" b="1" dirty="0">
                <a:solidFill>
                  <a:srgbClr val="000066"/>
                </a:solidFill>
                <a:ea typeface="黑体" panose="02010609060101010101" pitchFamily="49" charset="-122"/>
                <a:cs typeface="Arial" panose="020B0604020202020204" pitchFamily="34" charset="0"/>
              </a:rPr>
              <a:t>Pharmacogenomic research (side effects, AIWG)</a:t>
            </a:r>
            <a:endParaRPr lang="zh-CN" altLang="en-US" sz="2400" b="1" dirty="0">
              <a:solidFill>
                <a:srgbClr val="000066"/>
              </a:solidFill>
              <a:ea typeface="黑体" panose="02010609060101010101" pitchFamily="49" charset="-122"/>
              <a:cs typeface="Arial" panose="020B0604020202020204" pitchFamily="34" charset="0"/>
            </a:endParaRPr>
          </a:p>
        </p:txBody>
      </p:sp>
      <p:grpSp>
        <p:nvGrpSpPr>
          <p:cNvPr id="8" name="组合 7">
            <a:extLst>
              <a:ext uri="{FF2B5EF4-FFF2-40B4-BE49-F238E27FC236}">
                <a16:creationId xmlns:a16="http://schemas.microsoft.com/office/drawing/2014/main" id="{EE6D8CC4-405C-45C5-9F41-5908287640EA}"/>
              </a:ext>
            </a:extLst>
          </p:cNvPr>
          <p:cNvGrpSpPr/>
          <p:nvPr/>
        </p:nvGrpSpPr>
        <p:grpSpPr>
          <a:xfrm>
            <a:off x="186813" y="3496049"/>
            <a:ext cx="3885852" cy="2620663"/>
            <a:chOff x="216310" y="3632550"/>
            <a:chExt cx="3885852" cy="2620663"/>
          </a:xfrm>
        </p:grpSpPr>
        <p:pic>
          <p:nvPicPr>
            <p:cNvPr id="4" name="图片 3">
              <a:extLst>
                <a:ext uri="{FF2B5EF4-FFF2-40B4-BE49-F238E27FC236}">
                  <a16:creationId xmlns:a16="http://schemas.microsoft.com/office/drawing/2014/main" id="{0917B758-A16D-45B2-BDA2-600620E82C29}"/>
                </a:ext>
              </a:extLst>
            </p:cNvPr>
            <p:cNvPicPr/>
            <p:nvPr/>
          </p:nvPicPr>
          <p:blipFill rotWithShape="1">
            <a:blip r:embed="rId2" cstate="print">
              <a:extLst>
                <a:ext uri="{28A0092B-C50C-407E-A947-70E740481C1C}">
                  <a14:useLocalDpi xmlns:a14="http://schemas.microsoft.com/office/drawing/2010/main" val="0"/>
                </a:ext>
              </a:extLst>
            </a:blip>
            <a:srcRect t="2673" r="26325"/>
            <a:stretch/>
          </p:blipFill>
          <p:spPr>
            <a:xfrm>
              <a:off x="216310" y="3651300"/>
              <a:ext cx="3885852" cy="2601913"/>
            </a:xfrm>
            <a:prstGeom prst="rect">
              <a:avLst/>
            </a:prstGeom>
          </p:spPr>
        </p:pic>
        <p:pic>
          <p:nvPicPr>
            <p:cNvPr id="7" name="图片 6">
              <a:extLst>
                <a:ext uri="{FF2B5EF4-FFF2-40B4-BE49-F238E27FC236}">
                  <a16:creationId xmlns:a16="http://schemas.microsoft.com/office/drawing/2014/main" id="{68C967F4-C77F-4D32-8CFD-2893AD15D58F}"/>
                </a:ext>
              </a:extLst>
            </p:cNvPr>
            <p:cNvPicPr>
              <a:picLocks noChangeAspect="1"/>
            </p:cNvPicPr>
            <p:nvPr/>
          </p:nvPicPr>
          <p:blipFill>
            <a:blip r:embed="rId3"/>
            <a:stretch>
              <a:fillRect/>
            </a:stretch>
          </p:blipFill>
          <p:spPr>
            <a:xfrm>
              <a:off x="1445341" y="3632550"/>
              <a:ext cx="2261420" cy="163050"/>
            </a:xfrm>
            <a:prstGeom prst="rect">
              <a:avLst/>
            </a:prstGeom>
          </p:spPr>
        </p:pic>
      </p:grpSp>
      <p:grpSp>
        <p:nvGrpSpPr>
          <p:cNvPr id="13" name="组合 12">
            <a:extLst>
              <a:ext uri="{FF2B5EF4-FFF2-40B4-BE49-F238E27FC236}">
                <a16:creationId xmlns:a16="http://schemas.microsoft.com/office/drawing/2014/main" id="{E1FFAF94-EE32-4AAC-B33E-EA5CF9ADF0C4}"/>
              </a:ext>
            </a:extLst>
          </p:cNvPr>
          <p:cNvGrpSpPr/>
          <p:nvPr/>
        </p:nvGrpSpPr>
        <p:grpSpPr>
          <a:xfrm>
            <a:off x="4084814" y="3244605"/>
            <a:ext cx="4872373" cy="2760570"/>
            <a:chOff x="4084814" y="3244605"/>
            <a:chExt cx="4872373" cy="2760570"/>
          </a:xfrm>
        </p:grpSpPr>
        <p:pic>
          <p:nvPicPr>
            <p:cNvPr id="9" name="图片 8">
              <a:extLst>
                <a:ext uri="{FF2B5EF4-FFF2-40B4-BE49-F238E27FC236}">
                  <a16:creationId xmlns:a16="http://schemas.microsoft.com/office/drawing/2014/main" id="{5B02CAC6-3446-4195-BB6B-04C50AB792D6}"/>
                </a:ext>
              </a:extLst>
            </p:cNvPr>
            <p:cNvPicPr>
              <a:picLocks noChangeAspect="1"/>
            </p:cNvPicPr>
            <p:nvPr/>
          </p:nvPicPr>
          <p:blipFill>
            <a:blip r:embed="rId4"/>
            <a:stretch>
              <a:fillRect/>
            </a:stretch>
          </p:blipFill>
          <p:spPr>
            <a:xfrm>
              <a:off x="4084814" y="3244605"/>
              <a:ext cx="4872373" cy="2760570"/>
            </a:xfrm>
            <a:prstGeom prst="rect">
              <a:avLst/>
            </a:prstGeom>
          </p:spPr>
        </p:pic>
        <p:sp>
          <p:nvSpPr>
            <p:cNvPr id="10" name="文本框 9">
              <a:extLst>
                <a:ext uri="{FF2B5EF4-FFF2-40B4-BE49-F238E27FC236}">
                  <a16:creationId xmlns:a16="http://schemas.microsoft.com/office/drawing/2014/main" id="{1B6E3544-ED17-45E1-B68A-C47A5E51D8F0}"/>
                </a:ext>
              </a:extLst>
            </p:cNvPr>
            <p:cNvSpPr txBox="1"/>
            <p:nvPr/>
          </p:nvSpPr>
          <p:spPr>
            <a:xfrm>
              <a:off x="4377812" y="3360910"/>
              <a:ext cx="1808508" cy="307777"/>
            </a:xfrm>
            <a:prstGeom prst="rect">
              <a:avLst/>
            </a:prstGeom>
            <a:noFill/>
          </p:spPr>
          <p:txBody>
            <a:bodyPr wrap="none" rtlCol="0">
              <a:spAutoFit/>
            </a:bodyPr>
            <a:lstStyle/>
            <a:p>
              <a:r>
                <a:rPr lang="en-US" altLang="zh-CN" sz="1400" b="1" i="1" dirty="0">
                  <a:solidFill>
                    <a:srgbClr val="000066"/>
                  </a:solidFill>
                  <a:latin typeface="Arial" panose="020B0604020202020204" pitchFamily="34" charset="0"/>
                  <a:cs typeface="Arial" panose="020B0604020202020204" pitchFamily="34" charset="0"/>
                </a:rPr>
                <a:t>PTPRD</a:t>
              </a:r>
              <a:r>
                <a:rPr lang="en-US" altLang="zh-CN" sz="1400" b="1" dirty="0">
                  <a:solidFill>
                    <a:srgbClr val="000066"/>
                  </a:solidFill>
                  <a:latin typeface="Arial" panose="020B0604020202020204" pitchFamily="34" charset="0"/>
                  <a:cs typeface="Arial" panose="020B0604020202020204" pitchFamily="34" charset="0"/>
                </a:rPr>
                <a:t> rs10978083</a:t>
              </a:r>
              <a:endParaRPr lang="zh-CN" altLang="en-US" sz="1400" b="1" dirty="0">
                <a:solidFill>
                  <a:srgbClr val="000066"/>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EA9EDD0-7CAE-4A25-B40F-E26BF90F553E}"/>
                </a:ext>
              </a:extLst>
            </p:cNvPr>
            <p:cNvSpPr txBox="1"/>
            <p:nvPr/>
          </p:nvSpPr>
          <p:spPr>
            <a:xfrm>
              <a:off x="7280782" y="3330680"/>
              <a:ext cx="1491114" cy="307777"/>
            </a:xfrm>
            <a:prstGeom prst="rect">
              <a:avLst/>
            </a:prstGeom>
            <a:noFill/>
          </p:spPr>
          <p:txBody>
            <a:bodyPr wrap="none" rtlCol="0">
              <a:spAutoFit/>
            </a:bodyPr>
            <a:lstStyle/>
            <a:p>
              <a:r>
                <a:rPr lang="en-US" altLang="zh-CN" sz="1400" b="1" i="1" dirty="0">
                  <a:solidFill>
                    <a:srgbClr val="000066"/>
                  </a:solidFill>
                  <a:latin typeface="Arial" panose="020B0604020202020204" pitchFamily="34" charset="0"/>
                  <a:cs typeface="Arial" panose="020B0604020202020204" pitchFamily="34" charset="0"/>
                </a:rPr>
                <a:t>PEPD</a:t>
              </a:r>
              <a:r>
                <a:rPr lang="en-US" altLang="zh-CN" sz="1400" b="1" dirty="0">
                  <a:solidFill>
                    <a:srgbClr val="000066"/>
                  </a:solidFill>
                  <a:latin typeface="Arial" panose="020B0604020202020204" pitchFamily="34" charset="0"/>
                  <a:cs typeface="Arial" panose="020B0604020202020204" pitchFamily="34" charset="0"/>
                </a:rPr>
                <a:t> rs731839</a:t>
              </a:r>
              <a:endParaRPr lang="zh-CN" altLang="en-US" sz="1400" b="1" dirty="0">
                <a:solidFill>
                  <a:srgbClr val="000066"/>
                </a:solidFill>
                <a:latin typeface="Arial" panose="020B0604020202020204" pitchFamily="34" charset="0"/>
                <a:cs typeface="Arial" panose="020B0604020202020204" pitchFamily="34" charset="0"/>
              </a:endParaRPr>
            </a:p>
          </p:txBody>
        </p:sp>
      </p:grpSp>
      <p:sp>
        <p:nvSpPr>
          <p:cNvPr id="12" name="矩形 11">
            <a:extLst>
              <a:ext uri="{FF2B5EF4-FFF2-40B4-BE49-F238E27FC236}">
                <a16:creationId xmlns:a16="http://schemas.microsoft.com/office/drawing/2014/main" id="{2BA2A8FE-6638-44BF-89F8-FADB1766A073}"/>
              </a:ext>
            </a:extLst>
          </p:cNvPr>
          <p:cNvSpPr/>
          <p:nvPr/>
        </p:nvSpPr>
        <p:spPr>
          <a:xfrm>
            <a:off x="761752" y="6032975"/>
            <a:ext cx="7910051" cy="338554"/>
          </a:xfrm>
          <a:prstGeom prst="rect">
            <a:avLst/>
          </a:prstGeom>
        </p:spPr>
        <p:txBody>
          <a:bodyPr wrap="square">
            <a:spAutoFit/>
          </a:bodyPr>
          <a:lstStyle/>
          <a:p>
            <a:r>
              <a:rPr lang="en-US" altLang="zh-CN" sz="1600" dirty="0">
                <a:solidFill>
                  <a:srgbClr val="000066"/>
                </a:solidFill>
                <a:latin typeface="Arial" panose="020B0604020202020204" pitchFamily="34" charset="0"/>
                <a:ea typeface="宋体" panose="02010600030101010101" pitchFamily="2" charset="-122"/>
                <a:cs typeface="Arial" panose="020B0604020202020204" pitchFamily="34" charset="0"/>
              </a:rPr>
              <a:t>protein tyrosine phosphatase, receptor type D</a:t>
            </a:r>
            <a:r>
              <a:rPr lang="en-US" altLang="zh-CN" sz="1600" dirty="0">
                <a:solidFill>
                  <a:srgbClr val="000066"/>
                </a:solidFill>
                <a:latin typeface="Arial" panose="020B0604020202020204" pitchFamily="34" charset="0"/>
                <a:cs typeface="Arial" panose="020B0604020202020204" pitchFamily="34" charset="0"/>
              </a:rPr>
              <a:t> (</a:t>
            </a:r>
            <a:r>
              <a:rPr lang="en-US" altLang="zh-CN" sz="1600" i="1" dirty="0">
                <a:solidFill>
                  <a:srgbClr val="000066"/>
                </a:solidFill>
                <a:latin typeface="Arial" panose="020B0604020202020204" pitchFamily="34" charset="0"/>
                <a:cs typeface="Arial" panose="020B0604020202020204" pitchFamily="34" charset="0"/>
              </a:rPr>
              <a:t>PTPRD</a:t>
            </a:r>
            <a:r>
              <a:rPr lang="en-US" altLang="zh-CN" sz="1600" dirty="0">
                <a:solidFill>
                  <a:srgbClr val="000066"/>
                </a:solidFill>
                <a:latin typeface="Arial" panose="020B0604020202020204" pitchFamily="34" charset="0"/>
                <a:cs typeface="Arial" panose="020B0604020202020204" pitchFamily="34" charset="0"/>
              </a:rPr>
              <a:t>)</a:t>
            </a:r>
            <a:r>
              <a:rPr lang="en-US" altLang="zh-CN" sz="1600" dirty="0">
                <a:solidFill>
                  <a:srgbClr val="000066"/>
                </a:solidFill>
                <a:latin typeface="Arial" panose="020B0604020202020204" pitchFamily="34" charset="0"/>
                <a:ea typeface="宋体" panose="02010600030101010101" pitchFamily="2" charset="-122"/>
                <a:cs typeface="Arial" panose="020B0604020202020204" pitchFamily="34" charset="0"/>
              </a:rPr>
              <a:t>;</a:t>
            </a:r>
            <a:r>
              <a:rPr lang="en-US" altLang="zh-CN" sz="1600" dirty="0">
                <a:solidFill>
                  <a:srgbClr val="000066"/>
                </a:solidFill>
                <a:latin typeface="Arial" panose="020B0604020202020204" pitchFamily="34" charset="0"/>
                <a:cs typeface="Arial" panose="020B0604020202020204" pitchFamily="34" charset="0"/>
              </a:rPr>
              <a:t> peptidase D (</a:t>
            </a:r>
            <a:r>
              <a:rPr lang="en-US" altLang="zh-CN" sz="1600" i="1" dirty="0">
                <a:solidFill>
                  <a:srgbClr val="000066"/>
                </a:solidFill>
                <a:latin typeface="Arial" panose="020B0604020202020204" pitchFamily="34" charset="0"/>
                <a:cs typeface="Arial" panose="020B0604020202020204" pitchFamily="34" charset="0"/>
              </a:rPr>
              <a:t>PEPD</a:t>
            </a:r>
            <a:r>
              <a:rPr lang="en-US" altLang="zh-CN" sz="1600" dirty="0">
                <a:solidFill>
                  <a:srgbClr val="000066"/>
                </a:solidFill>
                <a:latin typeface="Arial" panose="020B0604020202020204" pitchFamily="34" charset="0"/>
                <a:cs typeface="Arial" panose="020B0604020202020204" pitchFamily="34" charset="0"/>
              </a:rPr>
              <a:t>)</a:t>
            </a:r>
            <a:r>
              <a:rPr lang="en-US" altLang="zh-CN" sz="1600" dirty="0">
                <a:solidFill>
                  <a:srgbClr val="000066"/>
                </a:solidFill>
                <a:latin typeface="Arial" panose="020B0604020202020204" pitchFamily="34" charset="0"/>
                <a:ea typeface="宋体" panose="02010600030101010101" pitchFamily="2" charset="-122"/>
                <a:cs typeface="Arial" panose="020B0604020202020204" pitchFamily="34" charset="0"/>
              </a:rPr>
              <a:t> </a:t>
            </a:r>
            <a:endParaRPr lang="zh-CN" altLang="en-US" sz="1600" dirty="0">
              <a:solidFill>
                <a:srgbClr val="000066"/>
              </a:solidFill>
              <a:latin typeface="Arial" panose="020B0604020202020204" pitchFamily="34" charset="0"/>
              <a:cs typeface="Arial" panose="020B0604020202020204" pitchFamily="34" charset="0"/>
            </a:endParaRPr>
          </a:p>
        </p:txBody>
      </p:sp>
      <p:sp>
        <p:nvSpPr>
          <p:cNvPr id="14" name="灯片编号占位符 5">
            <a:extLst>
              <a:ext uri="{FF2B5EF4-FFF2-40B4-BE49-F238E27FC236}">
                <a16:creationId xmlns:a16="http://schemas.microsoft.com/office/drawing/2014/main" id="{12C27312-4BC8-4287-9C72-83C3516E23EC}"/>
              </a:ext>
            </a:extLst>
          </p:cNvPr>
          <p:cNvSpPr txBox="1">
            <a:spLocks/>
          </p:cNvSpPr>
          <p:nvPr/>
        </p:nvSpPr>
        <p:spPr>
          <a:xfrm>
            <a:off x="6983905" y="6399330"/>
            <a:ext cx="2133600" cy="365125"/>
          </a:xfrm>
          <a:prstGeom prst="rect">
            <a:avLst/>
          </a:prstGeom>
        </p:spPr>
        <p:txBody>
          <a:bodyPr vert="horz" wrap="square" lIns="91440" tIns="45720" rIns="91440" bIns="45720" numCol="1" anchor="ctr" anchorCtr="0" compatLnSpc="1">
            <a:prstTxWarp prst="textNoShape">
              <a:avLst/>
            </a:prstTxWarp>
          </a:bodyPr>
          <a:lstStyle>
            <a:defPPr>
              <a:defRPr lang="zh-CN"/>
            </a:defPPr>
            <a:lvl1pPr algn="l" rtl="0" eaLnBrk="1" fontAlgn="base" hangingPunct="1">
              <a:spcBef>
                <a:spcPct val="0"/>
              </a:spcBef>
              <a:spcAft>
                <a:spcPct val="0"/>
              </a:spcAft>
              <a:defRPr sz="1200" kern="1200" smtClean="0">
                <a:solidFill>
                  <a:srgbClr val="898989"/>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rgbClr val="000000"/>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rgbClr val="000000"/>
                </a:solidFill>
                <a:latin typeface="Arial" panose="020B0604020202020204" pitchFamily="34" charset="0"/>
                <a:ea typeface="宋体" panose="02010600030101010101" pitchFamily="2" charset="-122"/>
                <a:cs typeface="+mn-cs"/>
              </a:defRPr>
            </a:lvl9pPr>
          </a:lstStyle>
          <a:p>
            <a:pPr algn="r">
              <a:defRPr/>
            </a:pPr>
            <a:fld id="{F591E998-BD68-4518-92CC-CE63CB5B4584}" type="slidenum">
              <a:rPr lang="en-US" altLang="zh-CN" sz="1400" smtClean="0">
                <a:solidFill>
                  <a:srgbClr val="000066"/>
                </a:solidFill>
                <a:latin typeface="Arial" panose="020B0604020202020204" pitchFamily="34" charset="0"/>
                <a:cs typeface="Arial" panose="020B0604020202020204" pitchFamily="34" charset="0"/>
              </a:rPr>
              <a:pPr algn="r">
                <a:defRPr/>
              </a:pPr>
              <a:t>7</a:t>
            </a:fld>
            <a:endParaRPr lang="en-US" altLang="zh-CN" sz="1400" dirty="0">
              <a:solidFill>
                <a:srgbClr val="000066"/>
              </a:solidFill>
              <a:latin typeface="Arial" panose="020B0604020202020204" pitchFamily="34" charset="0"/>
              <a:cs typeface="Arial" panose="020B0604020202020204" pitchFamily="34" charset="0"/>
            </a:endParaRPr>
          </a:p>
        </p:txBody>
      </p:sp>
      <p:sp>
        <p:nvSpPr>
          <p:cNvPr id="15" name="文本框 10">
            <a:extLst>
              <a:ext uri="{FF2B5EF4-FFF2-40B4-BE49-F238E27FC236}">
                <a16:creationId xmlns:a16="http://schemas.microsoft.com/office/drawing/2014/main" id="{AA8E43AA-7CFF-4982-BA1C-757C823CA1BC}"/>
              </a:ext>
            </a:extLst>
          </p:cNvPr>
          <p:cNvSpPr txBox="1">
            <a:spLocks noChangeArrowheads="1"/>
          </p:cNvSpPr>
          <p:nvPr/>
        </p:nvSpPr>
        <p:spPr bwMode="auto">
          <a:xfrm>
            <a:off x="680351" y="6456678"/>
            <a:ext cx="61378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lang="en-US" altLang="zh-CN" sz="1400" i="1" dirty="0" err="1">
                <a:solidFill>
                  <a:srgbClr val="000066"/>
                </a:solidFill>
              </a:rPr>
              <a:t>Zhuo</a:t>
            </a:r>
            <a:r>
              <a:rPr lang="en-US" altLang="zh-CN" sz="1400" i="1" dirty="0">
                <a:solidFill>
                  <a:srgbClr val="000066"/>
                </a:solidFill>
              </a:rPr>
              <a:t> et al., Front </a:t>
            </a:r>
            <a:r>
              <a:rPr lang="en-US" altLang="zh-CN" sz="1400" i="1" dirty="0" err="1">
                <a:solidFill>
                  <a:srgbClr val="000066"/>
                </a:solidFill>
              </a:rPr>
              <a:t>Pharmacol</a:t>
            </a:r>
            <a:r>
              <a:rPr lang="en-US" altLang="zh-CN" sz="1400" i="1" dirty="0">
                <a:solidFill>
                  <a:srgbClr val="000066"/>
                </a:solidFill>
              </a:rPr>
              <a:t>, 2018; Yu et al., Mol Psychiatry, submitted</a:t>
            </a:r>
            <a:endParaRPr lang="zh-CN" altLang="en-US" sz="1400" i="1" dirty="0">
              <a:solidFill>
                <a:srgbClr val="000066"/>
              </a:solidFill>
            </a:endParaRPr>
          </a:p>
        </p:txBody>
      </p:sp>
    </p:spTree>
    <p:extLst>
      <p:ext uri="{BB962C8B-B14F-4D97-AF65-F5344CB8AC3E}">
        <p14:creationId xmlns:p14="http://schemas.microsoft.com/office/powerpoint/2010/main" val="3142944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2">
            <a:extLst>
              <a:ext uri="{FF2B5EF4-FFF2-40B4-BE49-F238E27FC236}">
                <a16:creationId xmlns:a16="http://schemas.microsoft.com/office/drawing/2014/main" id="{BFA59C25-7141-47BE-99B7-D5718636F4C1}"/>
              </a:ext>
            </a:extLst>
          </p:cNvPr>
          <p:cNvSpPr>
            <a:spLocks noChangeArrowheads="1"/>
          </p:cNvSpPr>
          <p:nvPr/>
        </p:nvSpPr>
        <p:spPr bwMode="auto">
          <a:xfrm>
            <a:off x="3905250" y="1412875"/>
            <a:ext cx="49149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solidFill>
                  <a:srgbClr val="000066"/>
                </a:solidFill>
                <a:cs typeface="Arial" panose="020B0604020202020204" pitchFamily="34" charset="0"/>
              </a:rPr>
              <a:t>Common variants on 2p16.1, 6p22.1 and 10q24.32 associated with susceptibility to schizophrenia in using GWAS-based meta analysis across populations;  providing new insights into pathways (GABA, DA, etc) contributing to the susceptibility for schizophrenia in Chinese Han population.</a:t>
            </a:r>
            <a:r>
              <a:rPr lang="zh-CN" altLang="zh-CN" sz="1600">
                <a:solidFill>
                  <a:srgbClr val="000066"/>
                </a:solidFill>
                <a:cs typeface="Arial" panose="020B0604020202020204" pitchFamily="34" charset="0"/>
              </a:rPr>
              <a:t> </a:t>
            </a:r>
            <a:endParaRPr lang="en-US" altLang="zh-CN" sz="1600">
              <a:solidFill>
                <a:srgbClr val="000066"/>
              </a:solidFill>
              <a:cs typeface="Arial" panose="020B0604020202020204" pitchFamily="34" charset="0"/>
            </a:endParaRPr>
          </a:p>
          <a:p>
            <a:pPr eaLnBrk="1" hangingPunct="1">
              <a:spcBef>
                <a:spcPct val="0"/>
              </a:spcBef>
              <a:buFontTx/>
              <a:buNone/>
            </a:pPr>
            <a:endParaRPr lang="zh-CN" altLang="zh-CN" sz="1600">
              <a:solidFill>
                <a:srgbClr val="000066"/>
              </a:solidFill>
              <a:cs typeface="Arial" panose="020B0604020202020204" pitchFamily="34" charset="0"/>
            </a:endParaRPr>
          </a:p>
        </p:txBody>
      </p:sp>
      <p:pic>
        <p:nvPicPr>
          <p:cNvPr id="35843" name="Picture 6">
            <a:extLst>
              <a:ext uri="{FF2B5EF4-FFF2-40B4-BE49-F238E27FC236}">
                <a16:creationId xmlns:a16="http://schemas.microsoft.com/office/drawing/2014/main" id="{5BF6B784-C256-4465-8C17-A31737741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412875"/>
            <a:ext cx="27368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灯片编号占位符 1">
            <a:extLst>
              <a:ext uri="{FF2B5EF4-FFF2-40B4-BE49-F238E27FC236}">
                <a16:creationId xmlns:a16="http://schemas.microsoft.com/office/drawing/2014/main" id="{5BE7ABAD-A9FF-4507-B934-4876D5FED7A0}"/>
              </a:ext>
            </a:extLst>
          </p:cNvPr>
          <p:cNvSpPr>
            <a:spLocks noGrp="1"/>
          </p:cNvSpPr>
          <p:nvPr>
            <p:ph type="sldNum" sz="quarter" idx="10"/>
          </p:nvPr>
        </p:nvSpPr>
        <p:spPr>
          <a:xfrm>
            <a:off x="6948488" y="6448425"/>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191833C-CCF7-49AA-93AC-8730A6DD4EC0}" type="slidenum">
              <a:rPr lang="zh-CN" altLang="en-US" sz="1400" smtClean="0"/>
              <a:pPr>
                <a:spcBef>
                  <a:spcPct val="0"/>
                </a:spcBef>
                <a:buFontTx/>
                <a:buNone/>
              </a:pPr>
              <a:t>8</a:t>
            </a:fld>
            <a:endParaRPr lang="zh-CN" altLang="en-US" sz="1400"/>
          </a:p>
        </p:txBody>
      </p:sp>
      <p:sp>
        <p:nvSpPr>
          <p:cNvPr id="35845" name="文本框 6">
            <a:extLst>
              <a:ext uri="{FF2B5EF4-FFF2-40B4-BE49-F238E27FC236}">
                <a16:creationId xmlns:a16="http://schemas.microsoft.com/office/drawing/2014/main" id="{2DEC4BC3-2322-4970-A6D6-8B66F9F0F37B}"/>
              </a:ext>
            </a:extLst>
          </p:cNvPr>
          <p:cNvSpPr txBox="1">
            <a:spLocks noChangeArrowheads="1"/>
          </p:cNvSpPr>
          <p:nvPr/>
        </p:nvSpPr>
        <p:spPr bwMode="auto">
          <a:xfrm>
            <a:off x="582613" y="6380163"/>
            <a:ext cx="2674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i="1" dirty="0">
                <a:solidFill>
                  <a:srgbClr val="000066"/>
                </a:solidFill>
              </a:rPr>
              <a:t>Yu et al., Mol Psychiatry. 2017</a:t>
            </a:r>
            <a:endParaRPr lang="zh-CN" altLang="en-US" sz="1400" i="1" dirty="0">
              <a:solidFill>
                <a:srgbClr val="000066"/>
              </a:solidFill>
            </a:endParaRPr>
          </a:p>
        </p:txBody>
      </p:sp>
      <p:pic>
        <p:nvPicPr>
          <p:cNvPr id="35846" name="Picture 2">
            <a:extLst>
              <a:ext uri="{FF2B5EF4-FFF2-40B4-BE49-F238E27FC236}">
                <a16:creationId xmlns:a16="http://schemas.microsoft.com/office/drawing/2014/main" id="{3C67DCFF-5511-4A0F-B917-D9324FE843C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563" y="3302000"/>
            <a:ext cx="1616075"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7" name="Picture 3">
            <a:extLst>
              <a:ext uri="{FF2B5EF4-FFF2-40B4-BE49-F238E27FC236}">
                <a16:creationId xmlns:a16="http://schemas.microsoft.com/office/drawing/2014/main" id="{8CEFB98C-5CF3-4446-BB06-22C11673422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1325" y="3303588"/>
            <a:ext cx="1587500" cy="186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8" name="Picture 4">
            <a:extLst>
              <a:ext uri="{FF2B5EF4-FFF2-40B4-BE49-F238E27FC236}">
                <a16:creationId xmlns:a16="http://schemas.microsoft.com/office/drawing/2014/main" id="{F560D5B5-91E5-4AA3-8C8D-43AB9D6127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8675" y="3295650"/>
            <a:ext cx="1641475"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9" name="矩形 9">
            <a:extLst>
              <a:ext uri="{FF2B5EF4-FFF2-40B4-BE49-F238E27FC236}">
                <a16:creationId xmlns:a16="http://schemas.microsoft.com/office/drawing/2014/main" id="{FA8E4D22-C6D0-48DF-9809-BC07ED015F62}"/>
              </a:ext>
            </a:extLst>
          </p:cNvPr>
          <p:cNvSpPr>
            <a:spLocks noChangeArrowheads="1"/>
          </p:cNvSpPr>
          <p:nvPr/>
        </p:nvSpPr>
        <p:spPr bwMode="auto">
          <a:xfrm>
            <a:off x="863600" y="4087813"/>
            <a:ext cx="30607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600"/>
              </a:spcBef>
              <a:spcAft>
                <a:spcPts val="600"/>
              </a:spcAft>
              <a:buFontTx/>
              <a:buNone/>
            </a:pPr>
            <a:r>
              <a:rPr lang="en-US" altLang="zh-CN" sz="1600">
                <a:solidFill>
                  <a:srgbClr val="000066"/>
                </a:solidFill>
                <a:cs typeface="Arial" panose="020B0604020202020204" pitchFamily="34" charset="0"/>
              </a:rPr>
              <a:t>GWAS: 4,384 schizophrenia </a:t>
            </a:r>
            <a:r>
              <a:rPr lang="en-US" altLang="zh-CN" sz="1600" i="1">
                <a:solidFill>
                  <a:srgbClr val="000066"/>
                </a:solidFill>
                <a:cs typeface="Arial" panose="020B0604020202020204" pitchFamily="34" charset="0"/>
              </a:rPr>
              <a:t>v.s.</a:t>
            </a:r>
            <a:r>
              <a:rPr lang="en-US" altLang="zh-CN" sz="1600">
                <a:solidFill>
                  <a:srgbClr val="000066"/>
                </a:solidFill>
                <a:cs typeface="Arial" panose="020B0604020202020204" pitchFamily="34" charset="0"/>
              </a:rPr>
              <a:t> 5,770 healthy controls of Chinese Han, Japanese, and Caucasian ancestry;  </a:t>
            </a:r>
          </a:p>
          <a:p>
            <a:pPr eaLnBrk="1" hangingPunct="1">
              <a:spcBef>
                <a:spcPts val="600"/>
              </a:spcBef>
              <a:spcAft>
                <a:spcPts val="600"/>
              </a:spcAft>
              <a:buFontTx/>
              <a:buNone/>
            </a:pPr>
            <a:r>
              <a:rPr lang="en-US" altLang="zh-CN" sz="1600">
                <a:solidFill>
                  <a:srgbClr val="000066"/>
                </a:solidFill>
                <a:cs typeface="Arial" panose="020B0604020202020204" pitchFamily="34" charset="0"/>
              </a:rPr>
              <a:t>Replication: 4,339 schizophrenia </a:t>
            </a:r>
            <a:r>
              <a:rPr lang="en-US" altLang="zh-CN" sz="1600" i="1">
                <a:solidFill>
                  <a:srgbClr val="000066"/>
                </a:solidFill>
                <a:cs typeface="Arial" panose="020B0604020202020204" pitchFamily="34" charset="0"/>
              </a:rPr>
              <a:t>v.s.</a:t>
            </a:r>
            <a:r>
              <a:rPr lang="en-US" altLang="zh-CN" sz="1600">
                <a:solidFill>
                  <a:srgbClr val="000066"/>
                </a:solidFill>
                <a:cs typeface="Arial" panose="020B0604020202020204" pitchFamily="34" charset="0"/>
              </a:rPr>
              <a:t> 7,043 controls of Chinese Han.</a:t>
            </a:r>
          </a:p>
          <a:p>
            <a:pPr eaLnBrk="1" hangingPunct="1">
              <a:spcBef>
                <a:spcPct val="0"/>
              </a:spcBef>
              <a:spcAft>
                <a:spcPts val="600"/>
              </a:spcAft>
              <a:buFontTx/>
              <a:buNone/>
            </a:pPr>
            <a:endParaRPr lang="zh-CN" altLang="zh-CN" sz="1600">
              <a:solidFill>
                <a:srgbClr val="000066"/>
              </a:solidFill>
              <a:cs typeface="Arial" panose="020B0604020202020204" pitchFamily="34" charset="0"/>
            </a:endParaRPr>
          </a:p>
        </p:txBody>
      </p:sp>
      <p:sp>
        <p:nvSpPr>
          <p:cNvPr id="11" name="矩形 10">
            <a:extLst>
              <a:ext uri="{FF2B5EF4-FFF2-40B4-BE49-F238E27FC236}">
                <a16:creationId xmlns:a16="http://schemas.microsoft.com/office/drawing/2014/main" id="{EBE33E05-F716-4678-87F0-F05805F1B29C}"/>
              </a:ext>
            </a:extLst>
          </p:cNvPr>
          <p:cNvSpPr>
            <a:spLocks noRot="1" noChangeAspect="1" noMove="1" noResize="1" noEditPoints="1" noAdjustHandles="1" noChangeArrowheads="1" noChangeShapeType="1" noTextEdit="1"/>
          </p:cNvSpPr>
          <p:nvPr/>
        </p:nvSpPr>
        <p:spPr bwMode="auto">
          <a:xfrm>
            <a:off x="3257343" y="5134833"/>
            <a:ext cx="5635137" cy="1400383"/>
          </a:xfrm>
          <a:prstGeom prst="rect">
            <a:avLst/>
          </a:prstGeom>
          <a:blipFill rotWithShape="0">
            <a:blip r:embed="rId7"/>
            <a:stretch>
              <a:fillRect l="-324" t="-435"/>
            </a:stretch>
          </a:blipFill>
          <a:ln w="9525">
            <a:noFill/>
            <a:miter lim="800000"/>
            <a:headEnd/>
            <a:tailEnd/>
          </a:ln>
        </p:spPr>
        <p:txBody>
          <a:bodyPr/>
          <a:lstStyle/>
          <a:p>
            <a:pPr>
              <a:defRPr/>
            </a:pPr>
            <a:r>
              <a:rPr lang="zh-CN" altLang="en-US">
                <a:noFill/>
              </a:rPr>
              <a:t> </a:t>
            </a:r>
          </a:p>
        </p:txBody>
      </p:sp>
      <p:sp>
        <p:nvSpPr>
          <p:cNvPr id="35851" name="矩形 11">
            <a:extLst>
              <a:ext uri="{FF2B5EF4-FFF2-40B4-BE49-F238E27FC236}">
                <a16:creationId xmlns:a16="http://schemas.microsoft.com/office/drawing/2014/main" id="{88FF1E9C-FD8A-492A-9829-29EADD75B224}"/>
              </a:ext>
            </a:extLst>
          </p:cNvPr>
          <p:cNvSpPr>
            <a:spLocks noChangeArrowheads="1"/>
          </p:cNvSpPr>
          <p:nvPr/>
        </p:nvSpPr>
        <p:spPr bwMode="auto">
          <a:xfrm>
            <a:off x="582613" y="82550"/>
            <a:ext cx="8064500" cy="113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tabLst>
                <a:tab pos="-15240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15240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15240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15240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15240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15240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15240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15240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1524000" algn="l"/>
              </a:tabLst>
              <a:defRPr sz="2000">
                <a:solidFill>
                  <a:schemeClr val="tx1"/>
                </a:solidFill>
                <a:latin typeface="Arial" panose="020B0604020202020204" pitchFamily="34" charset="0"/>
                <a:ea typeface="宋体" panose="02010600030101010101" pitchFamily="2" charset="-122"/>
              </a:defRPr>
            </a:lvl9pPr>
          </a:lstStyle>
          <a:p>
            <a:pPr algn="ctr">
              <a:lnSpc>
                <a:spcPct val="150000"/>
              </a:lnSpc>
              <a:spcBef>
                <a:spcPts val="600"/>
              </a:spcBef>
              <a:spcAft>
                <a:spcPts val="600"/>
              </a:spcAft>
              <a:buFontTx/>
              <a:buNone/>
            </a:pPr>
            <a:r>
              <a:rPr lang="en-US" altLang="zh-CN" sz="2400" b="1" dirty="0">
                <a:solidFill>
                  <a:srgbClr val="000066"/>
                </a:solidFill>
                <a:ea typeface="微软雅黑" panose="020B0503020204020204" pitchFamily="34" charset="-122"/>
                <a:cs typeface="Arial" panose="020B0604020202020204" pitchFamily="34" charset="0"/>
              </a:rPr>
              <a:t>Meta analysis of GWAS data across different populations to find risk genes of schizophrenia</a:t>
            </a:r>
          </a:p>
        </p:txBody>
      </p:sp>
      <p:sp>
        <p:nvSpPr>
          <p:cNvPr id="35852" name="矩形 12">
            <a:extLst>
              <a:ext uri="{FF2B5EF4-FFF2-40B4-BE49-F238E27FC236}">
                <a16:creationId xmlns:a16="http://schemas.microsoft.com/office/drawing/2014/main" id="{57F84CDF-B4F6-4295-A4D0-CB884F187AE7}"/>
              </a:ext>
            </a:extLst>
          </p:cNvPr>
          <p:cNvSpPr>
            <a:spLocks noChangeArrowheads="1"/>
          </p:cNvSpPr>
          <p:nvPr/>
        </p:nvSpPr>
        <p:spPr bwMode="auto">
          <a:xfrm>
            <a:off x="3257550" y="6057900"/>
            <a:ext cx="5635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solidFill>
                  <a:srgbClr val="000066"/>
                </a:solidFill>
                <a:latin typeface="Times New Roman" panose="02020603050405020304" pitchFamily="18" charset="0"/>
                <a:cs typeface="Times New Roman" panose="02020603050405020304" pitchFamily="18" charset="0"/>
              </a:rPr>
              <a:t>P</a:t>
            </a:r>
            <a:r>
              <a:rPr lang="sq-AL" altLang="zh-CN" sz="1400" b="1">
                <a:solidFill>
                  <a:srgbClr val="000066"/>
                </a:solidFill>
                <a:latin typeface="Times New Roman" panose="02020603050405020304" pitchFamily="18" charset="0"/>
                <a:cs typeface="Times New Roman" panose="02020603050405020304" pitchFamily="18" charset="0"/>
              </a:rPr>
              <a:t>olygenic risk score</a:t>
            </a:r>
            <a:r>
              <a:rPr lang="en-US" altLang="zh-CN" sz="1400" b="1">
                <a:solidFill>
                  <a:srgbClr val="000066"/>
                </a:solidFill>
                <a:latin typeface="Times New Roman" panose="02020603050405020304" pitchFamily="18" charset="0"/>
                <a:cs typeface="Times New Roman" panose="02020603050405020304" pitchFamily="18" charset="0"/>
              </a:rPr>
              <a:t> </a:t>
            </a:r>
            <a:r>
              <a:rPr lang="en-US" altLang="zh-CN" sz="1400">
                <a:solidFill>
                  <a:srgbClr val="000066"/>
                </a:solidFill>
                <a:latin typeface="Times New Roman" panose="02020603050405020304" pitchFamily="18" charset="0"/>
                <a:cs typeface="Times New Roman" panose="02020603050405020304" pitchFamily="18" charset="0"/>
              </a:rPr>
              <a:t>calculated using PGC data modestly predicted case-control status in Chinese population (Nagelkerke </a:t>
            </a:r>
            <a:r>
              <a:rPr lang="en-US" altLang="zh-CN" sz="1400" i="1">
                <a:solidFill>
                  <a:srgbClr val="000066"/>
                </a:solidFill>
                <a:latin typeface="Times New Roman" panose="02020603050405020304" pitchFamily="18" charset="0"/>
                <a:cs typeface="Times New Roman" panose="02020603050405020304" pitchFamily="18" charset="0"/>
              </a:rPr>
              <a:t>R</a:t>
            </a:r>
            <a:r>
              <a:rPr lang="en-US" altLang="zh-CN" sz="1400" i="1" baseline="30000">
                <a:solidFill>
                  <a:srgbClr val="000066"/>
                </a:solidFill>
                <a:latin typeface="Times New Roman" panose="02020603050405020304" pitchFamily="18" charset="0"/>
                <a:cs typeface="Times New Roman" panose="02020603050405020304" pitchFamily="18" charset="0"/>
              </a:rPr>
              <a:t>2</a:t>
            </a:r>
            <a:r>
              <a:rPr lang="en-US" altLang="zh-CN" sz="1400">
                <a:solidFill>
                  <a:srgbClr val="000066"/>
                </a:solidFill>
                <a:latin typeface="Times New Roman" panose="02020603050405020304" pitchFamily="18" charset="0"/>
                <a:cs typeface="Times New Roman" panose="02020603050405020304" pitchFamily="18" charset="0"/>
              </a:rPr>
              <a:t> 1.7-5.7%).</a:t>
            </a:r>
            <a:endParaRPr lang="zh-CN" altLang="en-US" sz="1400">
              <a:solidFill>
                <a:srgbClr val="000066"/>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8">
            <a:extLst>
              <a:ext uri="{FF2B5EF4-FFF2-40B4-BE49-F238E27FC236}">
                <a16:creationId xmlns:a16="http://schemas.microsoft.com/office/drawing/2014/main" id="{8C406F0E-0A51-4BBE-91E2-513D2274DB01}"/>
              </a:ext>
            </a:extLst>
          </p:cNvPr>
          <p:cNvSpPr txBox="1">
            <a:spLocks noGrp="1"/>
          </p:cNvSpPr>
          <p:nvPr/>
        </p:nvSpPr>
        <p:spPr bwMode="auto">
          <a:xfrm>
            <a:off x="8540750" y="6453188"/>
            <a:ext cx="6032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44B22E15-8A67-496A-9D2D-04ECD9580F7A}" type="slidenum">
              <a:rPr lang="zh-CN" altLang="en-US" sz="1400">
                <a:cs typeface="Arial" panose="020B0604020202020204" pitchFamily="34" charset="0"/>
              </a:rPr>
              <a:pPr algn="r" eaLnBrk="1" hangingPunct="1">
                <a:spcBef>
                  <a:spcPct val="0"/>
                </a:spcBef>
                <a:buFontTx/>
                <a:buNone/>
              </a:pPr>
              <a:t>9</a:t>
            </a:fld>
            <a:endParaRPr lang="en-US" altLang="zh-CN" sz="1400">
              <a:cs typeface="Arial" panose="020B0604020202020204" pitchFamily="34" charset="0"/>
            </a:endParaRPr>
          </a:p>
        </p:txBody>
      </p:sp>
      <p:sp>
        <p:nvSpPr>
          <p:cNvPr id="54275" name="矩形 10">
            <a:extLst>
              <a:ext uri="{FF2B5EF4-FFF2-40B4-BE49-F238E27FC236}">
                <a16:creationId xmlns:a16="http://schemas.microsoft.com/office/drawing/2014/main" id="{EAB01D8C-D5AC-41C9-B858-29850AEBD038}"/>
              </a:ext>
            </a:extLst>
          </p:cNvPr>
          <p:cNvSpPr>
            <a:spLocks noChangeArrowheads="1"/>
          </p:cNvSpPr>
          <p:nvPr/>
        </p:nvSpPr>
        <p:spPr bwMode="auto">
          <a:xfrm>
            <a:off x="321923" y="2878138"/>
            <a:ext cx="4362789" cy="95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61950" indent="-3619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en-US" sz="1200" dirty="0">
                <a:solidFill>
                  <a:srgbClr val="000066"/>
                </a:solidFill>
                <a:cs typeface="Arial" panose="020B0604020202020204" pitchFamily="34" charset="0"/>
              </a:rPr>
              <a:t>6p22.</a:t>
            </a:r>
            <a:r>
              <a:rPr lang="en-US" altLang="zh-CN" sz="1200" dirty="0">
                <a:solidFill>
                  <a:srgbClr val="000066"/>
                </a:solidFill>
                <a:cs typeface="Arial" panose="020B0604020202020204" pitchFamily="34" charset="0"/>
              </a:rPr>
              <a:t>1</a:t>
            </a:r>
            <a:r>
              <a:rPr lang="en-US" altLang="en-US" sz="1200" dirty="0">
                <a:solidFill>
                  <a:srgbClr val="000066"/>
                </a:solidFill>
                <a:cs typeface="Arial" panose="020B0604020202020204" pitchFamily="34" charset="0"/>
              </a:rPr>
              <a:t> (MHC): NFKB activating protein-like (</a:t>
            </a:r>
            <a:r>
              <a:rPr lang="en-US" altLang="en-US" sz="1200" i="1" dirty="0">
                <a:solidFill>
                  <a:srgbClr val="000066"/>
                </a:solidFill>
                <a:cs typeface="Arial" panose="020B0604020202020204" pitchFamily="34" charset="0"/>
              </a:rPr>
              <a:t>NKAPL</a:t>
            </a:r>
            <a:r>
              <a:rPr lang="en-US" altLang="en-US" sz="1200" dirty="0">
                <a:solidFill>
                  <a:srgbClr val="000066"/>
                </a:solidFill>
                <a:cs typeface="Arial" panose="020B0604020202020204" pitchFamily="34" charset="0"/>
              </a:rPr>
              <a:t>); zinc finger with KRAB and SCAN domains 4 (</a:t>
            </a:r>
            <a:r>
              <a:rPr lang="en-US" altLang="en-US" sz="1200" i="1" dirty="0">
                <a:solidFill>
                  <a:srgbClr val="000066"/>
                </a:solidFill>
                <a:cs typeface="Arial" panose="020B0604020202020204" pitchFamily="34" charset="0"/>
              </a:rPr>
              <a:t>ZKSCAN4</a:t>
            </a:r>
            <a:r>
              <a:rPr lang="en-US" altLang="en-US" sz="1200" dirty="0">
                <a:solidFill>
                  <a:srgbClr val="000066"/>
                </a:solidFill>
                <a:cs typeface="Arial" panose="020B0604020202020204" pitchFamily="34" charset="0"/>
              </a:rPr>
              <a:t>); piggyBac</a:t>
            </a:r>
            <a:r>
              <a:rPr lang="en-US" altLang="zh-CN" sz="1200" dirty="0">
                <a:solidFill>
                  <a:srgbClr val="000066"/>
                </a:solidFill>
                <a:cs typeface="Arial" panose="020B0604020202020204" pitchFamily="34" charset="0"/>
              </a:rPr>
              <a:t> </a:t>
            </a:r>
            <a:r>
              <a:rPr lang="en-US" altLang="en-US" sz="1200" dirty="0">
                <a:solidFill>
                  <a:srgbClr val="000066"/>
                </a:solidFill>
                <a:cs typeface="Arial" panose="020B0604020202020204" pitchFamily="34" charset="0"/>
              </a:rPr>
              <a:t>transposable element derived 1 (</a:t>
            </a:r>
            <a:r>
              <a:rPr lang="en-US" altLang="en-US" sz="1200" i="1" dirty="0">
                <a:solidFill>
                  <a:srgbClr val="000066"/>
                </a:solidFill>
                <a:cs typeface="Arial" panose="020B0604020202020204" pitchFamily="34" charset="0"/>
              </a:rPr>
              <a:t>PGBD1</a:t>
            </a:r>
            <a:r>
              <a:rPr lang="en-US" altLang="en-US" sz="1200" dirty="0">
                <a:solidFill>
                  <a:srgbClr val="000066"/>
                </a:solidFill>
                <a:cs typeface="Arial" panose="020B0604020202020204" pitchFamily="34" charset="0"/>
              </a:rPr>
              <a:t>)</a:t>
            </a:r>
          </a:p>
          <a:p>
            <a:pPr eaLnBrk="1" hangingPunct="1">
              <a:lnSpc>
                <a:spcPct val="120000"/>
              </a:lnSpc>
              <a:spcBef>
                <a:spcPct val="0"/>
              </a:spcBef>
              <a:buFontTx/>
              <a:buNone/>
            </a:pPr>
            <a:r>
              <a:rPr lang="en-US" altLang="zh-CN" sz="1200" dirty="0">
                <a:solidFill>
                  <a:srgbClr val="000066"/>
                </a:solidFill>
                <a:cs typeface="Arial" panose="020B0604020202020204" pitchFamily="34" charset="0"/>
              </a:rPr>
              <a:t>11p11.2: </a:t>
            </a:r>
            <a:r>
              <a:rPr lang="en-US" altLang="zh-CN" sz="1200" dirty="0" err="1">
                <a:solidFill>
                  <a:srgbClr val="000066"/>
                </a:solidFill>
                <a:cs typeface="Arial" panose="020B0604020202020204" pitchFamily="34" charset="0"/>
              </a:rPr>
              <a:t>Tetraspanin</a:t>
            </a:r>
            <a:r>
              <a:rPr lang="en-US" altLang="zh-CN" sz="1200" dirty="0">
                <a:solidFill>
                  <a:srgbClr val="000066"/>
                </a:solidFill>
                <a:cs typeface="Arial" panose="020B0604020202020204" pitchFamily="34" charset="0"/>
              </a:rPr>
              <a:t> 18 (</a:t>
            </a:r>
            <a:r>
              <a:rPr lang="en-US" altLang="zh-CN" sz="1200" i="1" dirty="0">
                <a:solidFill>
                  <a:srgbClr val="000066"/>
                </a:solidFill>
                <a:cs typeface="Arial" panose="020B0604020202020204" pitchFamily="34" charset="0"/>
              </a:rPr>
              <a:t>TSPAN18</a:t>
            </a:r>
            <a:r>
              <a:rPr lang="en-US" altLang="zh-CN" sz="1200" dirty="0">
                <a:solidFill>
                  <a:srgbClr val="000066"/>
                </a:solidFill>
                <a:cs typeface="Arial" panose="020B0604020202020204" pitchFamily="34" charset="0"/>
              </a:rPr>
              <a:t>)</a:t>
            </a:r>
            <a:endParaRPr lang="zh-CN" altLang="en-US" sz="1200" dirty="0">
              <a:solidFill>
                <a:srgbClr val="000066"/>
              </a:solidFill>
              <a:cs typeface="Arial" panose="020B0604020202020204" pitchFamily="34" charset="0"/>
            </a:endParaRPr>
          </a:p>
        </p:txBody>
      </p:sp>
      <p:grpSp>
        <p:nvGrpSpPr>
          <p:cNvPr id="54276" name="组合 15">
            <a:extLst>
              <a:ext uri="{FF2B5EF4-FFF2-40B4-BE49-F238E27FC236}">
                <a16:creationId xmlns:a16="http://schemas.microsoft.com/office/drawing/2014/main" id="{7CB3A6BB-532E-4B60-A2F8-A9D05786961F}"/>
              </a:ext>
            </a:extLst>
          </p:cNvPr>
          <p:cNvGrpSpPr>
            <a:grpSpLocks/>
          </p:cNvGrpSpPr>
          <p:nvPr/>
        </p:nvGrpSpPr>
        <p:grpSpPr bwMode="auto">
          <a:xfrm>
            <a:off x="457200" y="1339850"/>
            <a:ext cx="3951288" cy="1550988"/>
            <a:chOff x="468313" y="1128774"/>
            <a:chExt cx="3924300" cy="1573213"/>
          </a:xfrm>
        </p:grpSpPr>
        <p:pic>
          <p:nvPicPr>
            <p:cNvPr id="54287" name="Picture 110" descr="Fig 1a">
              <a:extLst>
                <a:ext uri="{FF2B5EF4-FFF2-40B4-BE49-F238E27FC236}">
                  <a16:creationId xmlns:a16="http://schemas.microsoft.com/office/drawing/2014/main" id="{7BD7BCAD-AED5-4C15-859B-F4BCDA12D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128774"/>
              <a:ext cx="1971675"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8" name="Picture 111" descr="Fig 1b">
              <a:extLst>
                <a:ext uri="{FF2B5EF4-FFF2-40B4-BE49-F238E27FC236}">
                  <a16:creationId xmlns:a16="http://schemas.microsoft.com/office/drawing/2014/main" id="{74081874-F7E2-4FA7-8F0F-67BFED026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38" y="1128774"/>
              <a:ext cx="2035175"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4277" name="Picture 8">
            <a:extLst>
              <a:ext uri="{FF2B5EF4-FFF2-40B4-BE49-F238E27FC236}">
                <a16:creationId xmlns:a16="http://schemas.microsoft.com/office/drawing/2014/main" id="{BC742BD7-1942-4C8D-9A10-A427C8DFDA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1287463"/>
            <a:ext cx="4224337" cy="16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80" name="组合 17">
            <a:extLst>
              <a:ext uri="{FF2B5EF4-FFF2-40B4-BE49-F238E27FC236}">
                <a16:creationId xmlns:a16="http://schemas.microsoft.com/office/drawing/2014/main" id="{E4534143-0217-4D13-A2B6-6F2B75F9DDCA}"/>
              </a:ext>
            </a:extLst>
          </p:cNvPr>
          <p:cNvGrpSpPr>
            <a:grpSpLocks/>
          </p:cNvGrpSpPr>
          <p:nvPr/>
        </p:nvGrpSpPr>
        <p:grpSpPr bwMode="auto">
          <a:xfrm>
            <a:off x="4706144" y="3662363"/>
            <a:ext cx="4165600" cy="2406650"/>
            <a:chOff x="4619296" y="3586407"/>
            <a:chExt cx="4291342" cy="2588968"/>
          </a:xfrm>
        </p:grpSpPr>
        <p:pic>
          <p:nvPicPr>
            <p:cNvPr id="54284" name="Picture 4" descr="c57 6066">
              <a:extLst>
                <a:ext uri="{FF2B5EF4-FFF2-40B4-BE49-F238E27FC236}">
                  <a16:creationId xmlns:a16="http://schemas.microsoft.com/office/drawing/2014/main" id="{EE5D0CB4-EC5D-4FFE-9D7F-C7F99322E6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3688" y="4960938"/>
              <a:ext cx="996950"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5" name="Picture 1">
              <a:extLst>
                <a:ext uri="{FF2B5EF4-FFF2-40B4-BE49-F238E27FC236}">
                  <a16:creationId xmlns:a16="http://schemas.microsoft.com/office/drawing/2014/main" id="{E4278641-158D-477C-88F5-4F04488710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9296" y="3586407"/>
              <a:ext cx="3197553" cy="248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4286" name="Picture 6" descr="wt ejp">
              <a:extLst>
                <a:ext uri="{FF2B5EF4-FFF2-40B4-BE49-F238E27FC236}">
                  <a16:creationId xmlns:a16="http://schemas.microsoft.com/office/drawing/2014/main" id="{58381F01-349E-4730-BF74-898B44BB15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000" y="3603625"/>
              <a:ext cx="8413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281" name="矩形 16">
            <a:extLst>
              <a:ext uri="{FF2B5EF4-FFF2-40B4-BE49-F238E27FC236}">
                <a16:creationId xmlns:a16="http://schemas.microsoft.com/office/drawing/2014/main" id="{4B924870-8E3F-4C47-B889-E60CADA033EF}"/>
              </a:ext>
            </a:extLst>
          </p:cNvPr>
          <p:cNvSpPr>
            <a:spLocks noChangeArrowheads="1"/>
          </p:cNvSpPr>
          <p:nvPr/>
        </p:nvSpPr>
        <p:spPr bwMode="auto">
          <a:xfrm>
            <a:off x="4611688" y="301625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dirty="0">
                <a:solidFill>
                  <a:srgbClr val="000066"/>
                </a:solidFill>
                <a:cs typeface="Arial" panose="020B0604020202020204" pitchFamily="34" charset="0"/>
              </a:rPr>
              <a:t>During the developing cortex, shRNA inhibited the </a:t>
            </a:r>
            <a:r>
              <a:rPr lang="en-US" altLang="zh-CN" sz="1200" dirty="0">
                <a:solidFill>
                  <a:srgbClr val="C00000"/>
                </a:solidFill>
                <a:cs typeface="Arial" panose="020B0604020202020204" pitchFamily="34" charset="0"/>
              </a:rPr>
              <a:t>neuronal migration </a:t>
            </a:r>
            <a:r>
              <a:rPr lang="en-US" altLang="zh-CN" sz="1200" dirty="0">
                <a:solidFill>
                  <a:srgbClr val="000066"/>
                </a:solidFill>
                <a:cs typeface="Arial" panose="020B0604020202020204" pitchFamily="34" charset="0"/>
              </a:rPr>
              <a:t>and projection.  Utero electroporation: E14.5 brains were electroporated with control or shRNA and analyzed at P0. </a:t>
            </a:r>
            <a:endParaRPr lang="zh-CN" altLang="en-US" sz="1200" dirty="0">
              <a:solidFill>
                <a:srgbClr val="000066"/>
              </a:solidFill>
              <a:cs typeface="Arial" panose="020B0604020202020204" pitchFamily="34" charset="0"/>
            </a:endParaRPr>
          </a:p>
        </p:txBody>
      </p:sp>
      <p:sp>
        <p:nvSpPr>
          <p:cNvPr id="54282" name="矩形 22">
            <a:extLst>
              <a:ext uri="{FF2B5EF4-FFF2-40B4-BE49-F238E27FC236}">
                <a16:creationId xmlns:a16="http://schemas.microsoft.com/office/drawing/2014/main" id="{15AC9A70-E14C-49BD-B23F-8F80AB886DBE}"/>
              </a:ext>
            </a:extLst>
          </p:cNvPr>
          <p:cNvSpPr>
            <a:spLocks noChangeArrowheads="1"/>
          </p:cNvSpPr>
          <p:nvPr/>
        </p:nvSpPr>
        <p:spPr bwMode="auto">
          <a:xfrm>
            <a:off x="519113" y="6370690"/>
            <a:ext cx="66682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i="1" dirty="0">
                <a:solidFill>
                  <a:srgbClr val="000066"/>
                </a:solidFill>
              </a:rPr>
              <a:t>Yue et al.,  Nat Genet 2011; Chen et al., Nat </a:t>
            </a:r>
            <a:r>
              <a:rPr lang="en-US" altLang="zh-CN" sz="1400" i="1" dirty="0" err="1">
                <a:solidFill>
                  <a:srgbClr val="000066"/>
                </a:solidFill>
              </a:rPr>
              <a:t>Commun</a:t>
            </a:r>
            <a:r>
              <a:rPr lang="en-US" altLang="zh-CN" sz="1400" i="1" dirty="0">
                <a:solidFill>
                  <a:srgbClr val="000066"/>
                </a:solidFill>
              </a:rPr>
              <a:t> (in revision)</a:t>
            </a:r>
            <a:endParaRPr lang="zh-CN" altLang="en-US" sz="1400" i="1" dirty="0">
              <a:solidFill>
                <a:srgbClr val="000066"/>
              </a:solidFill>
            </a:endParaRPr>
          </a:p>
        </p:txBody>
      </p:sp>
      <p:sp>
        <p:nvSpPr>
          <p:cNvPr id="54283" name="标题 1">
            <a:extLst>
              <a:ext uri="{FF2B5EF4-FFF2-40B4-BE49-F238E27FC236}">
                <a16:creationId xmlns:a16="http://schemas.microsoft.com/office/drawing/2014/main" id="{1128FAC7-C34F-4B4D-BB2C-F01022D84EEC}"/>
              </a:ext>
            </a:extLst>
          </p:cNvPr>
          <p:cNvSpPr>
            <a:spLocks/>
          </p:cNvSpPr>
          <p:nvPr/>
        </p:nvSpPr>
        <p:spPr bwMode="auto">
          <a:xfrm>
            <a:off x="519113" y="68263"/>
            <a:ext cx="83740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rgbClr val="000066"/>
                </a:solidFill>
                <a:ea typeface="黑体" panose="02010609060101010101" pitchFamily="49" charset="-122"/>
                <a:cs typeface="Arial" panose="020B0604020202020204" pitchFamily="34" charset="0"/>
              </a:rPr>
              <a:t>Potential roles of novel susceptible genes of schizophrenia</a:t>
            </a:r>
            <a:endParaRPr lang="en-US" altLang="zh-CN" sz="2400" b="1" dirty="0">
              <a:solidFill>
                <a:schemeClr val="tx2"/>
              </a:solidFill>
              <a:ea typeface="黑体" panose="02010609060101010101" pitchFamily="49" charset="-122"/>
              <a:cs typeface="Arial" panose="020B0604020202020204" pitchFamily="34" charset="0"/>
            </a:endParaRPr>
          </a:p>
        </p:txBody>
      </p:sp>
      <p:grpSp>
        <p:nvGrpSpPr>
          <p:cNvPr id="17" name="组合 16">
            <a:extLst>
              <a:ext uri="{FF2B5EF4-FFF2-40B4-BE49-F238E27FC236}">
                <a16:creationId xmlns:a16="http://schemas.microsoft.com/office/drawing/2014/main" id="{E8DC566C-9933-4CD7-A980-F1AA01828AEC}"/>
              </a:ext>
            </a:extLst>
          </p:cNvPr>
          <p:cNvGrpSpPr/>
          <p:nvPr/>
        </p:nvGrpSpPr>
        <p:grpSpPr>
          <a:xfrm>
            <a:off x="457200" y="3910143"/>
            <a:ext cx="4138952" cy="1703690"/>
            <a:chOff x="4708523" y="3519010"/>
            <a:chExt cx="4138952" cy="1703690"/>
          </a:xfrm>
        </p:grpSpPr>
        <p:pic>
          <p:nvPicPr>
            <p:cNvPr id="18" name="Picture 3">
              <a:extLst>
                <a:ext uri="{FF2B5EF4-FFF2-40B4-BE49-F238E27FC236}">
                  <a16:creationId xmlns:a16="http://schemas.microsoft.com/office/drawing/2014/main" id="{1A9083AB-36CA-4C8F-8BB2-F7BD704B984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92930" y="3519010"/>
              <a:ext cx="2254545" cy="1703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descr="PrePulse Inhibition">
              <a:extLst>
                <a:ext uri="{FF2B5EF4-FFF2-40B4-BE49-F238E27FC236}">
                  <a16:creationId xmlns:a16="http://schemas.microsoft.com/office/drawing/2014/main" id="{CE0D9745-9B79-4F72-8E2E-8164C7B9F8D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08523" y="3564015"/>
              <a:ext cx="1843697" cy="150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文本框 1">
            <a:extLst>
              <a:ext uri="{FF2B5EF4-FFF2-40B4-BE49-F238E27FC236}">
                <a16:creationId xmlns:a16="http://schemas.microsoft.com/office/drawing/2014/main" id="{35D1FB2E-B845-4EBF-B5E8-7CF181CA8D5A}"/>
              </a:ext>
            </a:extLst>
          </p:cNvPr>
          <p:cNvSpPr txBox="1"/>
          <p:nvPr/>
        </p:nvSpPr>
        <p:spPr>
          <a:xfrm>
            <a:off x="382248" y="5589718"/>
            <a:ext cx="4362790" cy="584775"/>
          </a:xfrm>
          <a:prstGeom prst="rect">
            <a:avLst/>
          </a:prstGeom>
          <a:noFill/>
        </p:spPr>
        <p:txBody>
          <a:bodyPr wrap="square" rtlCol="0">
            <a:spAutoFit/>
          </a:bodyPr>
          <a:lstStyle/>
          <a:p>
            <a:r>
              <a:rPr lang="en-US" altLang="zh-CN" sz="1600" dirty="0">
                <a:solidFill>
                  <a:srgbClr val="000066"/>
                </a:solidFill>
                <a:latin typeface="Arial" panose="020B0604020202020204" pitchFamily="34" charset="0"/>
                <a:cs typeface="Arial" panose="020B0604020202020204" pitchFamily="34" charset="0"/>
              </a:rPr>
              <a:t>Abnormal </a:t>
            </a:r>
            <a:r>
              <a:rPr lang="en-US" altLang="zh-CN" sz="1600" dirty="0" err="1">
                <a:solidFill>
                  <a:srgbClr val="000066"/>
                </a:solidFill>
                <a:latin typeface="Arial" panose="020B0604020202020204" pitchFamily="34" charset="0"/>
                <a:cs typeface="Arial" panose="020B0604020202020204" pitchFamily="34" charset="0"/>
              </a:rPr>
              <a:t>prepulse</a:t>
            </a:r>
            <a:r>
              <a:rPr lang="en-US" altLang="zh-CN" sz="1600" dirty="0">
                <a:solidFill>
                  <a:srgbClr val="000066"/>
                </a:solidFill>
                <a:latin typeface="Arial" panose="020B0604020202020204" pitchFamily="34" charset="0"/>
                <a:cs typeface="Arial" panose="020B0604020202020204" pitchFamily="34" charset="0"/>
              </a:rPr>
              <a:t> inhibition (</a:t>
            </a:r>
            <a:r>
              <a:rPr lang="en-US" altLang="zh-CN" sz="1600" dirty="0">
                <a:solidFill>
                  <a:srgbClr val="C00000"/>
                </a:solidFill>
                <a:latin typeface="Arial" panose="020B0604020202020204" pitchFamily="34" charset="0"/>
                <a:cs typeface="Arial" panose="020B0604020202020204" pitchFamily="34" charset="0"/>
              </a:rPr>
              <a:t>PPI</a:t>
            </a:r>
            <a:r>
              <a:rPr lang="en-US" altLang="zh-CN" sz="1600" dirty="0">
                <a:solidFill>
                  <a:srgbClr val="000066"/>
                </a:solidFill>
                <a:latin typeface="Arial" panose="020B0604020202020204" pitchFamily="34" charset="0"/>
                <a:cs typeface="Arial" panose="020B0604020202020204" pitchFamily="34" charset="0"/>
              </a:rPr>
              <a:t>) in </a:t>
            </a:r>
            <a:r>
              <a:rPr lang="en-US" altLang="zh-CN" sz="1600" i="1" dirty="0">
                <a:solidFill>
                  <a:srgbClr val="000066"/>
                </a:solidFill>
                <a:latin typeface="Arial" panose="020B0604020202020204" pitchFamily="34" charset="0"/>
                <a:cs typeface="Arial" panose="020B0604020202020204" pitchFamily="34" charset="0"/>
              </a:rPr>
              <a:t>NKAPL</a:t>
            </a:r>
            <a:r>
              <a:rPr lang="en-US" altLang="zh-CN" sz="1600" dirty="0">
                <a:solidFill>
                  <a:srgbClr val="000066"/>
                </a:solidFill>
                <a:latin typeface="Arial" panose="020B0604020202020204" pitchFamily="34" charset="0"/>
                <a:cs typeface="Arial" panose="020B0604020202020204" pitchFamily="34" charset="0"/>
              </a:rPr>
              <a:t> (6p22.1) </a:t>
            </a:r>
            <a:r>
              <a:rPr lang="en-US" altLang="zh-CN" sz="1600" dirty="0" err="1">
                <a:solidFill>
                  <a:srgbClr val="000066"/>
                </a:solidFill>
                <a:latin typeface="Arial" panose="020B0604020202020204" pitchFamily="34" charset="0"/>
                <a:cs typeface="Arial" panose="020B0604020202020204" pitchFamily="34" charset="0"/>
              </a:rPr>
              <a:t>homogene</a:t>
            </a:r>
            <a:r>
              <a:rPr lang="en-US" altLang="zh-CN" sz="1600" dirty="0">
                <a:solidFill>
                  <a:srgbClr val="000066"/>
                </a:solidFill>
                <a:latin typeface="Arial" panose="020B0604020202020204" pitchFamily="34" charset="0"/>
                <a:cs typeface="Arial" panose="020B0604020202020204" pitchFamily="34" charset="0"/>
              </a:rPr>
              <a:t> KO mice</a:t>
            </a:r>
            <a:endParaRPr lang="zh-CN" altLang="en-US" sz="1600" dirty="0">
              <a:solidFill>
                <a:srgbClr val="000066"/>
              </a:solidFill>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D64061F1-9C52-4A57-BFEA-DE8DC48830D1}"/>
              </a:ext>
            </a:extLst>
          </p:cNvPr>
          <p:cNvSpPr txBox="1"/>
          <p:nvPr/>
        </p:nvSpPr>
        <p:spPr>
          <a:xfrm>
            <a:off x="4855030" y="5872529"/>
            <a:ext cx="4362790" cy="338554"/>
          </a:xfrm>
          <a:prstGeom prst="rect">
            <a:avLst/>
          </a:prstGeom>
          <a:noFill/>
        </p:spPr>
        <p:txBody>
          <a:bodyPr wrap="square" rtlCol="0">
            <a:spAutoFit/>
          </a:bodyPr>
          <a:lstStyle/>
          <a:p>
            <a:r>
              <a:rPr lang="en-US" altLang="zh-CN" sz="1600" dirty="0">
                <a:solidFill>
                  <a:srgbClr val="000066"/>
                </a:solidFill>
                <a:latin typeface="Arial" panose="020B0604020202020204" pitchFamily="34" charset="0"/>
                <a:cs typeface="Arial" panose="020B0604020202020204" pitchFamily="34" charset="0"/>
              </a:rPr>
              <a:t>Abnormal synaptic structure and transmission</a:t>
            </a:r>
            <a:endParaRPr lang="zh-CN" altLang="en-US" sz="1600" dirty="0">
              <a:solidFill>
                <a:srgbClr val="0000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631200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1920</TotalTime>
  <Words>1385</Words>
  <Application>Microsoft Office PowerPoint</Application>
  <PresentationFormat>全屏显示(4:3)</PresentationFormat>
  <Paragraphs>116</Paragraphs>
  <Slides>13</Slides>
  <Notes>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13</vt:i4>
      </vt:variant>
    </vt:vector>
  </HeadingPairs>
  <TitlesOfParts>
    <vt:vector size="24" baseType="lpstr">
      <vt:lpstr>等线</vt:lpstr>
      <vt:lpstr>黑体</vt:lpstr>
      <vt:lpstr>微软雅黑</vt:lpstr>
      <vt:lpstr>Arial</vt:lpstr>
      <vt:lpstr>Calibri</vt:lpstr>
      <vt:lpstr>Calibri Light</vt:lpstr>
      <vt:lpstr>Monotype Corsiva</vt:lpstr>
      <vt:lpstr>Times New Roman</vt:lpstr>
      <vt:lpstr>Wingdings</vt:lpstr>
      <vt:lpstr>Office 主题​​</vt:lpstr>
      <vt:lpstr>Image</vt:lpstr>
      <vt:lpstr>Research on Genetic Susceptibility of Schizophrenia</vt:lpstr>
      <vt:lpstr>PowerPoint 演示文稿</vt:lpstr>
      <vt:lpstr>Flowchart of the research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Pharmacogenomic study of antipsychotic medicines in Chinese Han population</dc:title>
  <dc:creator>dryue</dc:creator>
  <cp:lastModifiedBy>YueWH</cp:lastModifiedBy>
  <cp:revision>61</cp:revision>
  <dcterms:created xsi:type="dcterms:W3CDTF">2018-07-09T02:47:50Z</dcterms:created>
  <dcterms:modified xsi:type="dcterms:W3CDTF">2022-10-14T06:34:02Z</dcterms:modified>
</cp:coreProperties>
</file>